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293" r:id="rId5"/>
    <p:sldId id="29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7" r:id="rId15"/>
    <p:sldId id="308" r:id="rId16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D4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1" d="100"/>
          <a:sy n="61" d="100"/>
        </p:scale>
        <p:origin x="50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E791-43CC-4C0C-AE00-7EC3768CCC09}" type="datetime1">
              <a:rPr lang="es-ES" smtClean="0"/>
              <a:t>21/07/2026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61881-24D7-49CE-A58A-4F7EEFB66F80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58639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AE10B-F5DF-46F3-A009-1BCB9594275B}" type="datetime1">
              <a:rPr lang="es-ES" smtClean="0"/>
              <a:t>21/07/2026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6BA0F-C779-4027-9BBF-AC1F3E00E754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72730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222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C1D9E-58AD-720A-1B53-78CF06104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F11BBBA-3BC6-E3A3-48DD-0E7EF1468D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46784C8-A0F9-938B-960A-A69B8C242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4A7D30-0B18-D659-B818-78E66D5FCA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4791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32FC-AB3F-1A64-1AB8-9BC774CAD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8DDD317-997C-CFD3-A009-AC8E076304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8622A09-3CAB-DBE8-368D-F3B63BDD1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7C1F41-440A-6F47-E5E9-5647BF12A3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4738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F1F6-C836-1943-F525-1A83FB50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C6F8F63-0664-BF7E-1343-E2CF75B69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4B17B72-FB22-2398-218C-09AA568D2D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22809D-B970-5432-E443-BFD1B38DD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105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2570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E445E-E8EA-4C60-1AFA-4B180EFBF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10C01B4-697A-050B-EE07-56FA030D2F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6DBEE72-D638-8AD6-5725-9EF2E2EBA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B3C6D91-6715-2F14-5BEA-17C7F897EF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719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57B54-47FE-DE76-27AD-DB813C541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E64F216-935D-1EE2-4026-A8D4645A5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20A087C-F5A9-FE9B-1887-0059F1A62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6E75C32-5379-4239-5D3C-4489253455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9187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A0BCD-4B29-5E4F-9960-3D6F3819D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D6972D7-00BD-B165-E4E9-645CCDD57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70ADA09-0A7E-64EF-C40B-B09D5050A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5D680-856D-1E45-7EF3-58A0871FE8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9398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AD2F0-61FF-E043-3E58-328949EE2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CE0554B-7ABC-FB2A-6E7A-ECCE50EF0E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72BFCF-C3E3-A0F9-DDB2-A5A396C11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246123-B274-A77F-2929-5B49530427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6679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43FDD-8F5D-4B91-FE39-13BD47156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9081BBF-57D4-E5BC-160D-6A39A51F9D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5EF2A06-7FDE-DC92-9063-6E7328D45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C38FBB-0D30-1E18-4F8F-D66569870E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02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5B4AF-12E0-F576-F59C-660CFA0F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D74C16-77FA-2184-C6D8-BE59C966D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A7C06C-94C3-B56D-CC94-7C5792488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FF5B07-C69C-45CF-DA45-1B74ACEC6A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7432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CB372-7401-3580-DED5-F57AF68D2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B5ED5BA-399B-9BAC-482C-C31DFD618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1BB2CC8-B65C-7EA8-D3BB-215775402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46E0FB-EBB9-6507-2647-35193936F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6BA0F-C779-4027-9BBF-AC1F3E00E754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499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FB7A7D-F41A-3B5C-242F-429BFD0F0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3F776C-15D1-BD08-3450-771031317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E947A6-7104-ECFE-0126-66DC2981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2D75874-01AA-4194-8F8F-2BE8DD6AB75A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44F8AC-4E69-E276-DD54-6B6DF15C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6EA0E3-01EC-1B7B-F134-E1DA398C8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22343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CE149-B5F8-FD46-3929-901E36413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AD1FD1-8511-D560-84A3-261736419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A7B1A-04A9-E065-67B5-3BF349A38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3899F3E-BBD3-414B-B748-30A0B0EC9B88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FD0078-C7E0-B4ED-AE1F-B9367FAF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1D1865-E5EA-5B5F-EF74-18E66B9C0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32378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487F0-328C-9EA5-2410-8DB9D522BD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B8E5D2-E399-129F-0DF0-6A17A80DE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3DC1E8-D426-4F33-28FF-FA8E0794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33E7C5-ECA6-4447-9054-65F5EA12AE9D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2AA8BF-2BE3-1647-7FE6-FC9AF9AA2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2CCF50-1BE1-ECEC-D599-DF14BF9A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70500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BE285-6D22-89D8-DD2B-D4293690F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F6C216-0717-132B-A11E-6E0672825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E6492A-FDC0-115C-CD8A-CB9BCC3BD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D314E9-F220-4689-A698-7EF487A82C30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867822-B2AD-7EBC-8113-28DDE009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15FD73-A676-CB8C-DD0A-2A5B9845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92635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8726C-83BD-EA2C-5BBD-1963F6FD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15AEE4-A232-69BC-C712-E1866F6C6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A78047-2C8A-35C3-67BA-B73F7B5F5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8393B2-CE85-4556-84B1-B4187936402E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C4679D-A30B-C3B9-811A-8BE533401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3D67E2-6151-529D-4AFB-A19D6FD2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68947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EC71D-D141-65EB-E390-AD54A9F7D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9B2913-7063-767C-4D16-181DF2315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6A049A-DEEE-B538-FD53-2173FA3F0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3F4B95-710A-98C4-6C9B-77A9799C6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61E05F-71FC-418A-888C-20D7252833AC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96CD83-5288-4D44-C61B-91DDC9663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01074-1A34-52B9-EA8A-A091A2F18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40539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CBC2B-2F8F-D752-1164-200F59924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A485EA-8D0C-3C8D-5632-B48F5E78C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778A54-22F0-8232-7252-E70A2CEBC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774E558-40E4-2515-322F-7058D9C19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D7F5746-AA78-6F36-EE15-05637BB566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71E21A6-2B7D-C82F-6A15-4644DEB46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3C39358-08BC-41D4-8E0F-3910C47B3BD4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3FACEB2-0B65-384F-8FCF-7F469B211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691AFDC-D122-C913-B980-5916945AF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012829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12AF8-F561-0814-1F6E-DE23C26E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2D10894-BB5A-2151-7337-6FDE41081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162A21C-C4BF-4A0F-AC3C-865C4EDD59BB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F3E397-D785-8AC7-58C1-2516107EF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3E5A31-88C3-680F-AF48-4F0CEE98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90354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3BC91EE-5009-AD09-97E8-04819285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9583B17-3A89-408C-8DF4-CC40CE6DA771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09EFF4-DFA8-DED7-CAD8-237C4A08F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A18FF8-1FD4-1E00-959B-B87027198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41504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4C939A-E68B-D2E6-A17F-E89A45F2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272F3-AD2D-D1EE-6964-B1944B1AC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91148-217A-CAC2-8319-439EB5BF3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3539B3-42D7-D458-FC42-B0CCD3DC4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7A1F84-97CB-4522-B1DF-7C9144B0ABC9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4D6CD9-4C7C-E3B1-9411-7FAC73C05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BE924A-1A6B-FB3E-2B8E-82491421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88663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52DE3-77D8-1841-821F-43DCCE93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631916-173B-F56D-D999-68CBF44822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ACD27A-96DA-97B2-640B-13B98D3EE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01D826-3B2A-C8BC-2C48-6272FAD2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D314E9-F220-4689-A698-7EF487A82C30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8C4A00-50C5-83C4-DE08-512163920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3EB26E-C95C-C69F-D81A-A979CEF0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35203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8B649CD-ACC7-58BE-21EE-8D5750E6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CF6E9B-4311-973B-C2B2-2FA09FD7F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428707-097E-11FE-38BE-A33E4065C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47D314E9-F220-4689-A698-7EF487A82C30}" type="datetime1">
              <a:rPr lang="es-ES" noProof="0" smtClean="0"/>
              <a:t>21/07/2026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403EC4-725C-1DBA-F7E2-630BEB64E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1DA94E-2498-2686-9586-777F81E3F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0650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wingops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73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s-GT" sz="5100" noProof="0" dirty="0"/>
              <a:t>Tesoros de Guatemala:  </a:t>
            </a:r>
            <a:br>
              <a:rPr lang="es-GT" sz="5100" noProof="0" dirty="0"/>
            </a:br>
            <a:r>
              <a:rPr lang="es-GT" sz="5100" noProof="0" dirty="0"/>
              <a:t>Fray Bartolomé de las Casas y Tikal</a:t>
            </a:r>
          </a:p>
        </p:txBody>
      </p:sp>
      <p:grpSp>
        <p:nvGrpSpPr>
          <p:cNvPr id="88" name="Group 75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89" name="Straight Connector 76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90" name="Rectangle 79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4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10B2BE5B-A555-840F-9C75-4DF8EE31BB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1308" y="612553"/>
            <a:ext cx="4351408" cy="563289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2A45AA-8B22-9262-859C-017262D6E5BB}"/>
              </a:ext>
            </a:extLst>
          </p:cNvPr>
          <p:cNvSpPr txBox="1"/>
          <p:nvPr/>
        </p:nvSpPr>
        <p:spPr>
          <a:xfrm>
            <a:off x="9616966" y="6355647"/>
            <a:ext cx="2575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0000FF"/>
                </a:solidFill>
              </a:rPr>
              <a:t>www.sowingops.org/es/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46DE7D-C31D-1C3C-59C8-3EB0E4E90AD7}"/>
              </a:ext>
            </a:extLst>
          </p:cNvPr>
          <p:cNvSpPr txBox="1"/>
          <p:nvPr/>
        </p:nvSpPr>
        <p:spPr>
          <a:xfrm>
            <a:off x="2551387" y="4089239"/>
            <a:ext cx="2477093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AGENCIA DE TURISMO</a:t>
            </a:r>
          </a:p>
          <a:p>
            <a:pPr algn="ctr"/>
            <a:r>
              <a:rPr lang="en-US" sz="4400" dirty="0"/>
              <a:t>JAGUAR</a:t>
            </a:r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685DE3-02D9-423A-DDB9-28E3EA8DE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897" y="5549462"/>
            <a:ext cx="4010737" cy="130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81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DCB51-824B-F331-7C08-91D9B7348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EDFD97-926F-80E1-A27A-67B5431B4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F1AEB9-7739-64C4-1AEF-5DF564FE3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B67EDD-EC37-881A-E2F6-631B78704C74}"/>
              </a:ext>
            </a:extLst>
          </p:cNvPr>
          <p:cNvSpPr txBox="1"/>
          <p:nvPr/>
        </p:nvSpPr>
        <p:spPr>
          <a:xfrm>
            <a:off x="2300893" y="0"/>
            <a:ext cx="7590213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7</a:t>
            </a:r>
          </a:p>
          <a:p>
            <a:pPr algn="ctr"/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28 de septiembre</a:t>
            </a:r>
          </a:p>
          <a:p>
            <a:pPr algn="ctr"/>
            <a:r>
              <a:rPr lang="es-GT" sz="36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Vuelo desde Flores hacia Ciudad de Guatemala</a:t>
            </a:r>
          </a:p>
          <a:p>
            <a:pPr algn="ctr"/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 </a:t>
            </a:r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1 hora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Vuelo de regreso de Guatemala a los Estados Unidos</a:t>
            </a:r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¡Adiós, Guatemala!</a:t>
            </a:r>
          </a:p>
          <a:p>
            <a:pPr algn="ctr"/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¡Hasta pronto!</a:t>
            </a:r>
            <a:endParaRPr lang="es-GT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0D3CCF55-6CB6-8B62-5868-6028A58408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B381D4-6EF9-C73D-4C16-EB5125E12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7" y="3294993"/>
            <a:ext cx="4602060" cy="3563007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3738365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22457-2F6F-6629-A6E8-011053BC0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FD76FC2-41BB-EEBA-4074-6DA247779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2EBA05E-0AE7-2D39-EC4A-AC4809BFC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E971703-C2C0-EF29-138A-12A1AF33350B}"/>
              </a:ext>
            </a:extLst>
          </p:cNvPr>
          <p:cNvSpPr txBox="1"/>
          <p:nvPr/>
        </p:nvSpPr>
        <p:spPr>
          <a:xfrm>
            <a:off x="2300893" y="812845"/>
            <a:ext cx="7590213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GT" sz="4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GT" sz="36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Grupo de 9 Personas</a:t>
            </a:r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Precio por persona: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40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USD $1,800 P/P</a:t>
            </a:r>
            <a:endParaRPr lang="es-GT" sz="4000" noProof="0" dirty="0">
              <a:solidFill>
                <a:schemeClr val="bg1"/>
              </a:solidFill>
            </a:endParaRPr>
          </a:p>
          <a:p>
            <a:pPr algn="ctr"/>
            <a:endParaRPr lang="es-GT" sz="4000" dirty="0">
              <a:solidFill>
                <a:schemeClr val="bg1"/>
              </a:solidFill>
            </a:endParaRP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Dado que el cupo es limitado, por favor responda antes del 25 de agosto del año 2026 a </a:t>
            </a:r>
            <a:r>
              <a:rPr lang="es-ES" sz="24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info@sowingops.org</a:t>
            </a:r>
            <a:r>
              <a:rPr lang="es-ES" sz="2400" dirty="0">
                <a:solidFill>
                  <a:srgbClr val="0000FF"/>
                </a:solidFill>
              </a:rPr>
              <a:t> </a:t>
            </a:r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para obtener más información y formalizar su inscripción.</a:t>
            </a:r>
            <a:endParaRPr lang="es-GT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841CA065-5992-EA68-9DAA-07161E0CCC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5178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54708-2C58-6428-21CF-D089C9A29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E6D9965-6C25-38BA-48FA-CA031C95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368229F-ABE5-A8AE-84B1-F71EF1C37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C3EA688-AC46-5610-063C-263FA061A074}"/>
              </a:ext>
            </a:extLst>
          </p:cNvPr>
          <p:cNvSpPr txBox="1"/>
          <p:nvPr/>
        </p:nvSpPr>
        <p:spPr>
          <a:xfrm>
            <a:off x="2395523" y="514669"/>
            <a:ext cx="740095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El precio incluye comidas, alojamiento, transporte, vuelos internos y una donación de USD $425 a Sembrando Oportunidades para formar parte de nuestra misión de desarrollar capacidades agrícolas, recursos y liderazgo en aldeas indígenas remotas y escuelas primarias públicas de Guatemala.</a:t>
            </a:r>
            <a:endParaRPr lang="es-GT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BC8423D7-958A-528E-1167-80FFDDEDAC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076078-3624-3082-A9CB-D936CEEA6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0793" y="4107194"/>
            <a:ext cx="3930869" cy="2948152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697716-DF50-44D3-85B9-124F6E1341F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8000"/>
          </a:blip>
          <a:stretch>
            <a:fillRect/>
          </a:stretch>
        </p:blipFill>
        <p:spPr>
          <a:xfrm>
            <a:off x="3924668" y="3528326"/>
            <a:ext cx="8080585" cy="3626854"/>
          </a:xfrm>
          <a:prstGeom prst="rect">
            <a:avLst/>
          </a:prstGeom>
          <a:effectLst>
            <a:softEdge rad="304800"/>
          </a:effectLst>
        </p:spPr>
      </p:pic>
    </p:spTree>
    <p:extLst>
      <p:ext uri="{BB962C8B-B14F-4D97-AF65-F5344CB8AC3E}">
        <p14:creationId xmlns:p14="http://schemas.microsoft.com/office/powerpoint/2010/main" val="1868670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14CC824-F383-B934-854C-79085A4ADB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08" b="1228"/>
          <a:stretch>
            <a:fillRect/>
          </a:stretch>
        </p:blipFill>
        <p:spPr>
          <a:xfrm>
            <a:off x="-658760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5E90E6-A7E5-DEF4-E056-44E00F703A7D}"/>
              </a:ext>
            </a:extLst>
          </p:cNvPr>
          <p:cNvSpPr txBox="1"/>
          <p:nvPr/>
        </p:nvSpPr>
        <p:spPr>
          <a:xfrm>
            <a:off x="7183791" y="145510"/>
            <a:ext cx="4787492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5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RESERVA</a:t>
            </a:r>
          </a:p>
          <a:p>
            <a:pPr algn="ctr"/>
            <a:r>
              <a:rPr lang="es-GT" sz="5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LA</a:t>
            </a:r>
          </a:p>
          <a:p>
            <a:pPr algn="ctr"/>
            <a:r>
              <a:rPr lang="es-GT" sz="5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FECHA</a:t>
            </a:r>
          </a:p>
          <a:p>
            <a:pPr algn="ctr"/>
            <a:endParaRPr lang="es-GT" sz="4000" dirty="0">
              <a:solidFill>
                <a:schemeClr val="accent1">
                  <a:lumMod val="75000"/>
                </a:schemeClr>
              </a:solidFill>
              <a:latin typeface="Elephant" panose="02020904090505020303" pitchFamily="18" charset="0"/>
            </a:endParaRPr>
          </a:p>
          <a:p>
            <a:pPr algn="ctr"/>
            <a:r>
              <a:rPr lang="es-GT" sz="36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DEL 22 DE SEPTIEMBRE</a:t>
            </a:r>
          </a:p>
          <a:p>
            <a:pPr algn="ctr"/>
            <a:r>
              <a:rPr lang="es-GT" sz="36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AL</a:t>
            </a:r>
          </a:p>
          <a:p>
            <a:pPr algn="ctr"/>
            <a:r>
              <a:rPr lang="es-GT" sz="360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28 DE</a:t>
            </a:r>
            <a:r>
              <a:rPr lang="es-GT" sz="36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lephant" panose="02020904090505020303" pitchFamily="18" charset="0"/>
              </a:rPr>
              <a:t>         SEPTIEMBRE</a:t>
            </a:r>
            <a:endParaRPr lang="es-GT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564EB313-DBA5-10DE-1F15-DCCA27F58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67" y="592964"/>
            <a:ext cx="1130283" cy="1461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9548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CDB8C-678C-4C76-A287-1B39582B3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EA81E05-859E-B167-1619-0A46718A3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FF6536D-5F98-1305-1B4A-C1878D35D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90DBD3E-8790-E272-6BCF-9E82F379353E}"/>
              </a:ext>
            </a:extLst>
          </p:cNvPr>
          <p:cNvSpPr txBox="1"/>
          <p:nvPr/>
        </p:nvSpPr>
        <p:spPr>
          <a:xfrm>
            <a:off x="2300893" y="982176"/>
            <a:ext cx="7590213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Bienvenidos al norte </a:t>
            </a:r>
          </a:p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 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Guatemala</a:t>
            </a:r>
          </a:p>
          <a:p>
            <a:pPr algn="ctr"/>
            <a:endParaRPr lang="es-GT" sz="4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Descubre la belleza, la historia y la cultura del norte de Guatemala.</a:t>
            </a:r>
          </a:p>
          <a:p>
            <a:pPr algn="ctr"/>
            <a:r>
              <a:rPr lang="es-ES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Los destinos que te esperan son:</a:t>
            </a:r>
          </a:p>
          <a:p>
            <a:pPr algn="ctr"/>
            <a:endParaRPr lang="es-ES" sz="36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36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Fray Bartolomé de Las Casas y </a:t>
            </a:r>
          </a:p>
          <a:p>
            <a:pPr algn="ctr"/>
            <a:r>
              <a:rPr lang="es-GT" sz="36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Tikal</a:t>
            </a:r>
          </a:p>
        </p:txBody>
      </p:sp>
      <p:pic>
        <p:nvPicPr>
          <p:cNvPr id="6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156D84D3-4858-733A-F298-5C83A8615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20600B-8D06-35D1-A8F1-E6F791123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38373" y="940351"/>
            <a:ext cx="5520732" cy="2687485"/>
          </a:xfrm>
          <a:prstGeom prst="rect">
            <a:avLst/>
          </a:prstGeom>
          <a:effectLst>
            <a:softEdge rad="4699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1C40C9-620A-4E67-5CA8-B9ED9EB4E3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7607" y="3705998"/>
            <a:ext cx="4572000" cy="3429000"/>
          </a:xfrm>
          <a:prstGeom prst="rect">
            <a:avLst/>
          </a:prstGeom>
          <a:effectLst>
            <a:softEdge rad="4318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A0FD47-B9A4-6785-95B0-586600C73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229" y="96073"/>
            <a:ext cx="4397072" cy="3297804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386868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9544D-25F8-AAF1-30C1-D6246CE24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68231B2-9CA9-56D3-5A3D-F9843131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9E3DB2-8639-D1CF-0D5B-00D893F12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2A17435-80B0-A415-E21D-4192125D96CC}"/>
              </a:ext>
            </a:extLst>
          </p:cNvPr>
          <p:cNvSpPr txBox="1"/>
          <p:nvPr/>
        </p:nvSpPr>
        <p:spPr>
          <a:xfrm>
            <a:off x="2118360" y="394138"/>
            <a:ext cx="7590213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1 </a:t>
            </a:r>
          </a:p>
          <a:p>
            <a:pPr algn="ctr"/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22 de septiembre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</a:t>
            </a:r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í</a:t>
            </a:r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 de Bienvenida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Traslado de IDA Y VUELTA entre el aeropuerto y el hotel</a:t>
            </a: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(cerca del aeropuerto)</a:t>
            </a: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Encuentro con el resto</a:t>
            </a: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del grupo</a:t>
            </a:r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Incluye: Desayuno, Almuerzo y Cena</a:t>
            </a:r>
            <a:endParaRPr lang="es-GT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9E67D31C-C40F-3BBA-8A12-57808175B5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7381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86232-9DE0-651C-A0A0-42054DD07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EB64047-C780-65DB-4D3E-407FEFBE6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76EE2C-C43C-E108-B1A6-7594001E1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2ED3022-A57B-6CFE-8EEA-8F6254B34F39}"/>
              </a:ext>
            </a:extLst>
          </p:cNvPr>
          <p:cNvSpPr txBox="1"/>
          <p:nvPr/>
        </p:nvSpPr>
        <p:spPr>
          <a:xfrm>
            <a:off x="2300893" y="0"/>
            <a:ext cx="7590213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 1 </a:t>
            </a:r>
          </a:p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23 de septiembre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Vuelo desde la Ciudad de Guatemala hacia Flores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Vuelo de 1 hora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y 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Traslado a </a:t>
            </a:r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Río</a:t>
            </a:r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Dulce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 8 horas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Hotel Viña del Lago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es-GT" sz="4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Incluye: Desayuno, Almuerzo y Cena</a:t>
            </a:r>
            <a:endParaRPr lang="es-GT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E9FD36F5-FE49-906B-948E-9244BE314B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70F175-2B6D-FABE-8E68-26C2E6BCD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957" y="2692249"/>
            <a:ext cx="3300249" cy="2475187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2D2E07-C3B2-00E7-10B8-41F5BDC97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794" y="2761944"/>
            <a:ext cx="3300249" cy="2475187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2860222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B6C9F-D2AD-3D2C-F787-EA6104EAC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DD773D9-EAA7-2C9D-303C-1F9E77BC8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4F205CE-4698-91E6-8DC5-DDBDB300A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2994967-3B2D-C238-C8D0-56A2F257593F}"/>
              </a:ext>
            </a:extLst>
          </p:cNvPr>
          <p:cNvSpPr txBox="1"/>
          <p:nvPr/>
        </p:nvSpPr>
        <p:spPr>
          <a:xfrm>
            <a:off x="2483427" y="117693"/>
            <a:ext cx="759021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3</a:t>
            </a:r>
          </a:p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24 de septiembre</a:t>
            </a:r>
          </a:p>
          <a:p>
            <a:pPr algn="ctr"/>
            <a:r>
              <a:rPr lang="es-GT" sz="36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Traslado desde R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í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 Dulce hacia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Fray Bartolomé de las Casas </a:t>
            </a:r>
          </a:p>
          <a:p>
            <a:pPr algn="ctr"/>
            <a:r>
              <a:rPr lang="es-GT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de 3 horas</a:t>
            </a:r>
          </a:p>
          <a:p>
            <a:pPr algn="ctr"/>
            <a:endParaRPr lang="es-GT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     JORNADA DE TRABAJO N.º 1</a:t>
            </a:r>
            <a:endParaRPr lang="es-GT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Traslado desde Fray Bartolomé 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 las Casas hacia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R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í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 Dulce </a:t>
            </a:r>
          </a:p>
          <a:p>
            <a:pPr algn="ctr"/>
            <a:r>
              <a:rPr lang="es-GT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de 3 horas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Hotel Viña del Lago</a:t>
            </a:r>
          </a:p>
          <a:p>
            <a:pPr algn="ctr"/>
            <a:endParaRPr lang="es-GT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Incluye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</a:p>
          <a:p>
            <a:pPr algn="ctr"/>
            <a:r>
              <a:rPr lang="es-ES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Desayuno y Almuerzo 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en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Fray Bartolom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é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de las Casas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y Cena en Viñas del Lago</a:t>
            </a:r>
            <a:endParaRPr lang="es-GT" sz="2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F975B4AB-78E4-20B7-BD21-FFDC0BEB8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440D5A-EA8B-05FD-FF6D-8D6327A2E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486" y="3783329"/>
            <a:ext cx="3825239" cy="2868929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1F9F8D-7A17-A9DC-DB07-A6A034890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725" y="1497118"/>
            <a:ext cx="4185745" cy="193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55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16287-0EE7-7A47-D2DE-6A9DFA223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CD49F68-AAE7-495E-FAEB-DAFF7BC12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6ADA8F-5834-F47D-E9CE-485F3902C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A1A927-172D-BAA1-F7EB-C15342D1541A}"/>
              </a:ext>
            </a:extLst>
          </p:cNvPr>
          <p:cNvSpPr txBox="1"/>
          <p:nvPr/>
        </p:nvSpPr>
        <p:spPr>
          <a:xfrm>
            <a:off x="2300893" y="35737"/>
            <a:ext cx="759021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4</a:t>
            </a:r>
          </a:p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    25 de 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septiembre</a:t>
            </a:r>
          </a:p>
          <a:p>
            <a:pPr algn="ctr"/>
            <a:r>
              <a:rPr lang="es-GT" sz="3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Traslado desde 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R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í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 Dulce hacia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Fray Bartolom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é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de las Casas </a:t>
            </a:r>
          </a:p>
          <a:p>
            <a:pPr algn="ctr"/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 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3 horas</a:t>
            </a:r>
          </a:p>
          <a:p>
            <a:pPr algn="ctr">
              <a:lnSpc>
                <a:spcPts val="800"/>
              </a:lnSpc>
            </a:pPr>
            <a:endParaRPr lang="es-GT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JORNADA DE TRABAJO N.º 2</a:t>
            </a:r>
          </a:p>
          <a:p>
            <a:pPr algn="ctr"/>
            <a:endParaRPr lang="es-GT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Traslado de Fray Bartolom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é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de las Casas a R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í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 Dulce </a:t>
            </a:r>
          </a:p>
          <a:p>
            <a:pPr algn="ctr"/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 3 horas</a:t>
            </a:r>
          </a:p>
          <a:p>
            <a:pPr algn="ctr">
              <a:lnSpc>
                <a:spcPts val="800"/>
              </a:lnSpc>
            </a:pP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Hotel Viña del Lago</a:t>
            </a:r>
          </a:p>
          <a:p>
            <a:pPr algn="ctr">
              <a:lnSpc>
                <a:spcPts val="800"/>
              </a:lnSpc>
            </a:pPr>
            <a:endParaRPr lang="es-GT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Incluye: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Desayuno en Fray </a:t>
            </a:r>
            <a:r>
              <a:rPr lang="es-GT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Bartolomé</a:t>
            </a:r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de Las Casas y 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Almuerzo in Bolonco</a:t>
            </a:r>
          </a:p>
          <a:p>
            <a:pPr algn="ctr"/>
            <a:r>
              <a:rPr lang="es-GT" sz="22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Cena en Finca Tijax</a:t>
            </a:r>
            <a:endParaRPr lang="en-US" sz="22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4271E324-101E-2B70-0DAF-D82E66BD7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5806FD-808B-4692-12B3-37462C4FD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455" y="3354764"/>
            <a:ext cx="3746165" cy="3746165"/>
          </a:xfrm>
          <a:prstGeom prst="rect">
            <a:avLst/>
          </a:prstGeom>
          <a:effectLst>
            <a:softEdge rad="304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4AB7B9-7B85-2DDB-4DB8-F5BC275C51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8620" y="148471"/>
            <a:ext cx="4678724" cy="262828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03820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87E35-14F0-C96A-B169-CFFE58B00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88026C-3170-5CE4-80F0-92D387175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F71A593-61A7-C646-4F1B-7470B519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4780B15-8E45-CB59-C485-355602A06A23}"/>
              </a:ext>
            </a:extLst>
          </p:cNvPr>
          <p:cNvSpPr txBox="1"/>
          <p:nvPr/>
        </p:nvSpPr>
        <p:spPr>
          <a:xfrm>
            <a:off x="1953768" y="496844"/>
            <a:ext cx="7590213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5</a:t>
            </a:r>
          </a:p>
          <a:p>
            <a:pPr algn="ctr"/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26 de septiembre</a:t>
            </a:r>
          </a:p>
          <a:p>
            <a:pPr algn="ctr"/>
            <a:r>
              <a:rPr lang="es-GT" sz="36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Tour en Castillo de San Felipe de Lara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Después del recorrido, iniciamos el traslado a Flores.</a:t>
            </a:r>
          </a:p>
          <a:p>
            <a:pPr algn="ctr"/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Duración: </a:t>
            </a:r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6 horas, con tiempo para </a:t>
            </a: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el almuerzo incluido</a:t>
            </a:r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Hotel La Casona del Lago </a:t>
            </a:r>
          </a:p>
          <a:p>
            <a:pPr algn="ctr"/>
            <a:endParaRPr lang="es-GT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Incluye: 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Desayuno en Viña del Lago, Almuerzo en 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 Finca Ixobel, Poptún y Cena en Casona del Lago</a:t>
            </a:r>
            <a:r>
              <a:rPr lang="es-GT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6136E8C0-0DDB-541E-19A3-7502F9807A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54467D-37A0-588E-0CBB-7534AB2C0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879" y="2628900"/>
            <a:ext cx="5905160" cy="2727446"/>
          </a:xfrm>
          <a:prstGeom prst="rect">
            <a:avLst/>
          </a:prstGeom>
          <a:effectLst>
            <a:softEdge rad="3302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793B25-5D64-CD5B-A796-34BD274C9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2550" y="171866"/>
            <a:ext cx="3505200" cy="262890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877980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05F9A-4FF6-3578-E9E6-4CB7B6CE7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5C321A-9B5C-53D4-FED2-92DA0B510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779F097-9037-619D-4818-54FA962F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E341DC7-F814-AB29-DB32-E7BCA6E88A02}"/>
              </a:ext>
            </a:extLst>
          </p:cNvPr>
          <p:cNvSpPr txBox="1"/>
          <p:nvPr/>
        </p:nvSpPr>
        <p:spPr>
          <a:xfrm>
            <a:off x="2253919" y="0"/>
            <a:ext cx="759021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4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Día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6</a:t>
            </a:r>
          </a:p>
          <a:p>
            <a:pPr algn="ctr"/>
            <a:r>
              <a:rPr lang="es-GT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 27  de </a:t>
            </a:r>
            <a:r>
              <a:rPr lang="es-GT" sz="4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septiembre</a:t>
            </a:r>
          </a:p>
          <a:p>
            <a:pPr algn="ctr"/>
            <a:endParaRPr lang="es-GT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Excursión a Tikal</a:t>
            </a:r>
          </a:p>
          <a:p>
            <a:pPr algn="ctr"/>
            <a:r>
              <a:rPr lang="es-E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Prepárese para pasar la mañana en el sitio maya más importante de Guatemala.</a:t>
            </a:r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es-GT" sz="2400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Hotel La Casona del Lago </a:t>
            </a:r>
          </a:p>
          <a:p>
            <a:pPr algn="ctr"/>
            <a:endParaRPr lang="es-GT" noProof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Incluye: </a:t>
            </a:r>
          </a:p>
          <a:p>
            <a:pPr algn="ctr"/>
            <a:r>
              <a:rPr lang="es-GT" sz="2400" noProof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Desayuno en Casona del Lago, Almuerzo en Hotel Las Gardenias en el Remate, Cena en Casona del Lago </a:t>
            </a:r>
          </a:p>
        </p:txBody>
      </p:sp>
      <p:pic>
        <p:nvPicPr>
          <p:cNvPr id="2" name="Picture 1" descr="A logo of a jaguar&#10;&#10;AI-generated content may be incorrect.">
            <a:extLst>
              <a:ext uri="{FF2B5EF4-FFF2-40B4-BE49-F238E27FC236}">
                <a16:creationId xmlns:a16="http://schemas.microsoft.com/office/drawing/2014/main" id="{871AD04F-695E-12C4-67BE-2FA09C7449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8" y="-19985"/>
            <a:ext cx="1130283" cy="146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FDDCF3-BDC0-B5BC-CA05-B992BDFED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8804" y="-302359"/>
            <a:ext cx="3173730" cy="423164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66CF2A-069C-3C02-9246-C6B1C0D8C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3777" y="-594360"/>
            <a:ext cx="4981904" cy="3736428"/>
          </a:xfrm>
          <a:prstGeom prst="rect">
            <a:avLst/>
          </a:prstGeom>
          <a:effectLst>
            <a:softEdge rad="520700"/>
          </a:effectLst>
        </p:spPr>
      </p:pic>
    </p:spTree>
    <p:extLst>
      <p:ext uri="{BB962C8B-B14F-4D97-AF65-F5344CB8AC3E}">
        <p14:creationId xmlns:p14="http://schemas.microsoft.com/office/powerpoint/2010/main" val="244540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94F055B-D391-44D3-A87A-BCD07BD5A3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DBD101-FC0A-4B21-82B0-57CAA7AEEC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75FBC4-9D33-46BE-911D-419763BA9AF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1800</TotalTime>
  <Words>530</Words>
  <Application>Microsoft Office PowerPoint</Application>
  <PresentationFormat>Widescreen</PresentationFormat>
  <Paragraphs>132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Elephant</vt:lpstr>
      <vt:lpstr>Tema de Office</vt:lpstr>
      <vt:lpstr>Tesoros de Guatemala:   Fray Bartolomé de las Casas y Tikal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Leal</dc:creator>
  <cp:lastModifiedBy>Maya Remedi-Brown</cp:lastModifiedBy>
  <cp:revision>86</cp:revision>
  <dcterms:created xsi:type="dcterms:W3CDTF">2026-07-12T13:35:09Z</dcterms:created>
  <dcterms:modified xsi:type="dcterms:W3CDTF">2026-07-21T17:03:21Z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