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4"/>
  </p:sldMasterIdLst>
  <p:notesMasterIdLst>
    <p:notesMasterId r:id="rId17"/>
  </p:notesMasterIdLst>
  <p:handoutMasterIdLst>
    <p:handoutMasterId r:id="rId18"/>
  </p:handoutMasterIdLst>
  <p:sldIdLst>
    <p:sldId id="293" r:id="rId5"/>
    <p:sldId id="295" r:id="rId6"/>
    <p:sldId id="298" r:id="rId7"/>
    <p:sldId id="299" r:id="rId8"/>
    <p:sldId id="300" r:id="rId9"/>
    <p:sldId id="301" r:id="rId10"/>
    <p:sldId id="302" r:id="rId11"/>
    <p:sldId id="303" r:id="rId12"/>
    <p:sldId id="304" r:id="rId13"/>
    <p:sldId id="305" r:id="rId14"/>
    <p:sldId id="307" r:id="rId15"/>
    <p:sldId id="308" r:id="rId16"/>
  </p:sldIdLst>
  <p:sldSz cx="12192000" cy="6858000"/>
  <p:notesSz cx="6858000" cy="9144000"/>
  <p:defaultTextStyle>
    <a:defPPr>
      <a:defRPr lang="es-G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1D43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19" autoAdjust="0"/>
  </p:normalViewPr>
  <p:slideViewPr>
    <p:cSldViewPr snapToGrid="0">
      <p:cViewPr varScale="1">
        <p:scale>
          <a:sx n="61" d="100"/>
          <a:sy n="61" d="100"/>
        </p:scale>
        <p:origin x="78" y="9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CBE791-43CC-4C0C-AE00-7EC3768CCC09}" type="datetime1">
              <a:rPr lang="es-ES" smtClean="0"/>
              <a:t>19/07/2026</a:t>
            </a:fld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061881-24D7-49CE-A58A-4F7EEFB66F80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7586394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5AE10B-F5DF-46F3-A009-1BCB9594275B}" type="datetime1">
              <a:rPr lang="es-ES" smtClean="0"/>
              <a:t>19/07/2026</a:t>
            </a:fld>
            <a:endParaRPr lang="es-ES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s-ES" noProof="0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76BA0F-C779-4027-9BBF-AC1F3E00E754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5727307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6BA0F-C779-4027-9BBF-AC1F3E00E754}" type="slidenum">
              <a:rPr lang="es-ES" smtClean="0"/>
              <a:t>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22224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8C1D9E-58AD-720A-1B53-78CF061048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BF11BBBA-3BC6-E3A3-48DD-0E7EF1468D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946784C8-A0F9-938B-960A-A69B8C2425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A4A7D30-0B18-D659-B818-78E66D5FCA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6BA0F-C779-4027-9BBF-AC1F3E00E754}" type="slidenum">
              <a:rPr lang="es-ES" smtClean="0"/>
              <a:t>10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647914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EF32FC-AB3F-1A64-1AB8-9BC774CADE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98DDD317-997C-CFD3-A009-AC8E076304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28622A09-3CAB-DBE8-368D-F3B63BDD10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47C1F41-440A-6F47-E5E9-5647BF12A3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6BA0F-C779-4027-9BBF-AC1F3E00E754}" type="slidenum">
              <a:rPr lang="es-ES" smtClean="0"/>
              <a:t>11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947385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21F1F6-C836-1943-F525-1A83FB5097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7C6F8F63-0664-BF7E-1343-E2CF75B69C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64B17B72-FB22-2398-218C-09AA568D2D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122809D-B970-5432-E443-BFD1B38DD06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6BA0F-C779-4027-9BBF-AC1F3E00E754}" type="slidenum">
              <a:rPr lang="es-ES" smtClean="0"/>
              <a:t>12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810562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6BA0F-C779-4027-9BBF-AC1F3E00E754}" type="slidenum">
              <a:rPr lang="es-ES" smtClean="0"/>
              <a:t>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925709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FE445E-E8EA-4C60-1AFA-4B180EFBF0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110C01B4-697A-050B-EE07-56FA030D2F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B6DBEE72-D638-8AD6-5725-9EF2E2EBA6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B3C6D91-6715-2F14-5BEA-17C7F897EFB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6BA0F-C779-4027-9BBF-AC1F3E00E754}" type="slidenum">
              <a:rPr lang="es-ES" smtClean="0"/>
              <a:t>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371938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D57B54-47FE-DE76-27AD-DB813C5411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9E64F216-935D-1EE2-4026-A8D4645A55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E20A087C-F5A9-FE9B-1887-0059F1A62D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6E75C32-5379-4239-5D3C-4489253455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6BA0F-C779-4027-9BBF-AC1F3E00E754}" type="slidenum">
              <a:rPr lang="es-ES" smtClean="0"/>
              <a:t>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918705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2A0BCD-4B29-5E4F-9960-3D6F3819D4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1D6972D7-00BD-B165-E4E9-645CCDD57D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070ADA09-0A7E-64EF-C40B-B09D5050AB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805D680-856D-1E45-7EF3-58A0871FE8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6BA0F-C779-4027-9BBF-AC1F3E00E754}" type="slidenum">
              <a:rPr lang="es-ES" smtClean="0"/>
              <a:t>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393983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AD2F0-61FF-E043-3E58-328949EE21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3CE0554B-7ABC-FB2A-6E7A-ECCE50EF0E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F172BFCF-C3E3-A0F9-DDB2-A5A396C119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1246123-B274-A77F-2929-5B49530427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6BA0F-C779-4027-9BBF-AC1F3E00E754}" type="slidenum">
              <a:rPr lang="es-ES" smtClean="0"/>
              <a:t>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766792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043FDD-8F5D-4B91-FE39-13BD47156B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C9081BBF-57D4-E5BC-160D-6A39A51F9D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E5EF2A06-7FDE-DC92-9063-6E7328D459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CC38FBB-0D30-1E18-4F8F-D66569870E4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6BA0F-C779-4027-9BBF-AC1F3E00E754}" type="slidenum">
              <a:rPr lang="es-ES" smtClean="0"/>
              <a:t>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940244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35B4AF-12E0-F576-F59C-660CFA0FCC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45D74C16-77FA-2184-C6D8-BE59C966D5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11A7C06C-94C3-B56D-CC94-7C57924881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AFF5B07-C69C-45CF-DA45-1B74ACEC6A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6BA0F-C779-4027-9BBF-AC1F3E00E754}" type="slidenum">
              <a:rPr lang="es-ES" smtClean="0"/>
              <a:t>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074324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BCB372-7401-3580-DED5-F57AF68D2B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9B5ED5BA-399B-9BAC-482C-C31DFD6185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A1BB2CC8-B65C-7EA8-D3BB-2157754024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B46E0FB-EBB9-6507-2647-35193936F0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6BA0F-C779-4027-9BBF-AC1F3E00E754}" type="slidenum">
              <a:rPr lang="es-ES" smtClean="0"/>
              <a:t>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249916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FB7A7D-F41A-3B5C-242F-429BFD0F02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G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83F776C-15D1-BD08-3450-7710313177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GT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5E947A6-7104-ECFE-0126-66DC2981F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2D75874-01AA-4194-8F8F-2BE8DD6AB75A}" type="datetime1">
              <a:rPr lang="es-ES" noProof="0" smtClean="0"/>
              <a:t>19/07/2026</a:t>
            </a:fld>
            <a:endParaRPr lang="es-ES" noProof="0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544F8AC-4E69-E276-DD54-6B6DF15C5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s-ES" noProof="0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26EA0E3-01EC-1B7B-F134-E1DA398C8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s-ES" noProof="0" smtClean="0"/>
              <a:t>‹#›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0223437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FCE149-B5F8-FD46-3929-901E36413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GT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6AD1FD1-8511-D560-84A3-2617364198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GT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FCA7B1A-04A9-E065-67B5-3BF349A38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3899F3E-BBD3-414B-B748-30A0B0EC9B88}" type="datetime1">
              <a:rPr lang="es-ES" noProof="0" smtClean="0"/>
              <a:t>19/07/2026</a:t>
            </a:fld>
            <a:endParaRPr lang="es-ES" noProof="0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2FD0078-C7E0-B4ED-AE1F-B9367FAFA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s-ES" noProof="0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31D1865-E5EA-5B5F-EF74-18E66B9C0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s-ES" noProof="0" smtClean="0"/>
              <a:t>‹#›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2323787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0B487F0-328C-9EA5-2410-8DB9D522BD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GT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EB8E5D2-E399-129F-0DF0-6A17A80DED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GT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A3DC1E8-D426-4F33-28FF-FA8E07943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D33E7C5-ECA6-4447-9054-65F5EA12AE9D}" type="datetime1">
              <a:rPr lang="es-ES" noProof="0" smtClean="0"/>
              <a:t>19/07/2026</a:t>
            </a:fld>
            <a:endParaRPr lang="es-ES" noProof="0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C2AA8BF-2BE3-1647-7FE6-FC9AF9AA2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s-ES" noProof="0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82CCF50-1BE1-ECEC-D599-DF14BF9A5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s-ES" noProof="0" smtClean="0"/>
              <a:t>‹#›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4705002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6BE285-6D22-89D8-DD2B-D4293690F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GT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4F6C216-0717-132B-A11E-6E06728253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GT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EE6492A-FDC0-115C-CD8A-CB9BCC3BD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7D314E9-F220-4689-A698-7EF487A82C30}" type="datetime1">
              <a:rPr lang="es-ES" noProof="0" smtClean="0"/>
              <a:t>19/07/2026</a:t>
            </a:fld>
            <a:endParaRPr lang="es-ES" noProof="0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8867822-B2AD-7EBC-8113-28DDE009A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s-ES" noProof="0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715FD73-A676-CB8C-DD0A-2A5B9845A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s-ES" noProof="0" smtClean="0"/>
              <a:t>‹#›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42926350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D8726C-83BD-EA2C-5BBD-1963F6FD1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GT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015AEE4-A232-69BC-C712-E1866F6C6E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DA78047-2C8A-35C3-67BA-B73F7B5F5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98393B2-CE85-4556-84B1-B4187936402E}" type="datetime1">
              <a:rPr lang="es-ES" noProof="0" smtClean="0"/>
              <a:t>19/07/2026</a:t>
            </a:fld>
            <a:endParaRPr lang="es-ES" noProof="0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EC4679D-A30B-C3B9-811A-8BE533401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s-ES" noProof="0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73D67E2-6151-529D-4AFB-A19D6FD2A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s-ES" noProof="0" smtClean="0"/>
              <a:t>‹#›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0689476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EEC71D-D141-65EB-E390-AD54A9F7D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GT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99B2913-7063-767C-4D16-181DF2315F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GT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66A049A-DEEE-B538-FD53-2173FA3F0D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GT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23F4B95-710A-98C4-6C9B-77A9799C6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8661E05F-71FC-418A-888C-20D7252833AC}" type="datetime1">
              <a:rPr lang="es-ES" noProof="0" smtClean="0"/>
              <a:t>19/07/2026</a:t>
            </a:fld>
            <a:endParaRPr lang="es-ES" noProof="0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096CD83-5288-4D44-C61B-91DDC9663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s-ES" noProof="0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4001074-1A34-52B9-EA8A-A091A2F18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s-ES" noProof="0" smtClean="0"/>
              <a:t>‹#›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6405398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8CBC2B-2F8F-D752-1164-200F59924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GT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8A485EA-8D0C-3C8D-5632-B48F5E78C1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8778A54-22F0-8232-7252-E70A2CEBCD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GT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774E558-40E4-2515-322F-7058D9C196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D7F5746-AA78-6F36-EE15-05637BB566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GT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171E21A6-2B7D-C82F-6A15-4644DEB46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83C39358-08BC-41D4-8E0F-3910C47B3BD4}" type="datetime1">
              <a:rPr lang="es-ES" noProof="0" smtClean="0"/>
              <a:t>19/07/2026</a:t>
            </a:fld>
            <a:endParaRPr lang="es-ES" noProof="0" dirty="0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3FACEB2-0B65-384F-8FCF-7F469B211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s-ES" noProof="0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691AFDC-D122-C913-B980-5916945AF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s-ES" noProof="0" smtClean="0"/>
              <a:t>‹#›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9012829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512AF8-F561-0814-1F6E-DE23C26ED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GT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2D10894-BB5A-2151-7337-6FDE41081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162A21C-C4BF-4A0F-AC3C-865C4EDD59BB}" type="datetime1">
              <a:rPr lang="es-ES" noProof="0" smtClean="0"/>
              <a:t>19/07/2026</a:t>
            </a:fld>
            <a:endParaRPr lang="es-ES" noProof="0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1F3E397-D785-8AC7-58C1-2516107EF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s-ES" noProof="0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3E5A31-88C3-680F-AF48-4F0CEE986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s-ES" noProof="0" smtClean="0"/>
              <a:t>‹#›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1903541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3BC91EE-5009-AD09-97E8-04819285D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9583B17-3A89-408C-8DF4-CC40CE6DA771}" type="datetime1">
              <a:rPr lang="es-ES" noProof="0" smtClean="0"/>
              <a:t>19/07/2026</a:t>
            </a:fld>
            <a:endParaRPr lang="es-ES" noProof="0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209EFF4-DFA8-DED7-CAD8-237C4A08F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s-ES" noProof="0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EA18FF8-1FD4-1E00-959B-B87027198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s-ES" noProof="0" smtClean="0"/>
              <a:t>‹#›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8415041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4C939A-E68B-D2E6-A17F-E89A45F20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GT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0E272F3-AD2D-D1EE-6964-B1944B1ACE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GT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1491148-217A-CAC2-8319-439EB5BF36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03539B3-42D7-D458-FC42-B0CCD3DC4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37A1F84-97CB-4522-B1DF-7C9144B0ABC9}" type="datetime1">
              <a:rPr lang="es-ES" noProof="0" smtClean="0"/>
              <a:t>19/07/2026</a:t>
            </a:fld>
            <a:endParaRPr lang="es-ES" noProof="0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84D6CD9-4C7C-E3B1-9411-7FAC73C05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s-ES" noProof="0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4BE924A-1A6B-FB3E-2B8E-824914216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s-ES" noProof="0" smtClean="0"/>
              <a:t>‹#›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8886633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052DE3-77D8-1841-821F-43DCCE937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GT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1631916-173B-F56D-D999-68CBF44822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GT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8ACD27A-96DA-97B2-640B-13B98D3EEA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F01D826-3B2A-C8BC-2C48-6272FAD28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7D314E9-F220-4689-A698-7EF487A82C30}" type="datetime1">
              <a:rPr lang="es-ES" noProof="0" smtClean="0"/>
              <a:t>19/07/2026</a:t>
            </a:fld>
            <a:endParaRPr lang="es-ES" noProof="0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F8C4A00-50C5-83C4-DE08-512163920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s-ES" noProof="0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33EB26E-C95C-C69F-D81A-A979CEF0B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s-ES" noProof="0" smtClean="0"/>
              <a:t>‹#›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0352030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8B649CD-ACC7-58BE-21EE-8D5750E64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GT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DCF6E9B-4311-973B-C2B2-2FA09FD7F0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GT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D428707-097E-11FE-38BE-A33E4065C7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rtl="0"/>
            <a:fld id="{47D314E9-F220-4689-A698-7EF487A82C30}" type="datetime1">
              <a:rPr lang="es-ES" noProof="0" smtClean="0"/>
              <a:t>19/07/2026</a:t>
            </a:fld>
            <a:endParaRPr lang="es-ES" noProof="0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E403EC4-725C-1DBA-F7E2-630BEB64E9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rtl="0"/>
            <a:endParaRPr lang="es-ES" noProof="0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21DA94E-2498-2686-9586-777F81E3F6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s-ES" noProof="0" smtClean="0"/>
              <a:t>‹#›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106503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G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sowingops.org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7" name="Rectangle 73">
            <a:extLst>
              <a:ext uri="{FF2B5EF4-FFF2-40B4-BE49-F238E27FC236}">
                <a16:creationId xmlns:a16="http://schemas.microsoft.com/office/drawing/2014/main" id="{9180DE06-7362-4888-AADA-7AADD57AC4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31384" y="679730"/>
            <a:ext cx="4171994" cy="3932729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en-US" sz="5100" noProof="0" dirty="0"/>
              <a:t>Treasures of Guatemala:  </a:t>
            </a:r>
            <a:br>
              <a:rPr lang="en-US" sz="5100" noProof="0" dirty="0"/>
            </a:br>
            <a:r>
              <a:rPr lang="en-US" sz="5100" noProof="0" dirty="0"/>
              <a:t>Fray Bartolomé de las Casas and Tikal</a:t>
            </a:r>
          </a:p>
        </p:txBody>
      </p:sp>
      <p:grpSp>
        <p:nvGrpSpPr>
          <p:cNvPr id="88" name="Group 75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2218698" y="2733627"/>
            <a:ext cx="1340409" cy="5777807"/>
            <a:chOff x="329184" y="2"/>
            <a:chExt cx="524256" cy="5777807"/>
          </a:xfrm>
        </p:grpSpPr>
        <p:cxnSp>
          <p:nvCxnSpPr>
            <p:cNvPr id="89" name="Straight Connector 76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2"/>
              <a:ext cx="524256" cy="566677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90" name="Rectangle 79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623" y="372533"/>
            <a:ext cx="6116779" cy="606872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4" name="Picture 1" descr="A logo of a jaguar&#10;&#10;AI-generated content may be incorrect.">
            <a:extLst>
              <a:ext uri="{FF2B5EF4-FFF2-40B4-BE49-F238E27FC236}">
                <a16:creationId xmlns:a16="http://schemas.microsoft.com/office/drawing/2014/main" id="{10B2BE5B-A555-840F-9C75-4DF8EE31BB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71308" y="612553"/>
            <a:ext cx="4351408" cy="5632894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67CD95-B407-7F53-F376-694B9BF32B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8309" y="5603734"/>
            <a:ext cx="3527853" cy="11490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2A45AA-8B22-9262-859C-017262D6E5BB}"/>
              </a:ext>
            </a:extLst>
          </p:cNvPr>
          <p:cNvSpPr txBox="1"/>
          <p:nvPr/>
        </p:nvSpPr>
        <p:spPr>
          <a:xfrm>
            <a:off x="9616966" y="6355647"/>
            <a:ext cx="2159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rgbClr val="0000FF"/>
                </a:solidFill>
              </a:rPr>
              <a:t>www.sowingops.org</a:t>
            </a:r>
          </a:p>
        </p:txBody>
      </p:sp>
    </p:spTree>
    <p:extLst>
      <p:ext uri="{BB962C8B-B14F-4D97-AF65-F5344CB8AC3E}">
        <p14:creationId xmlns:p14="http://schemas.microsoft.com/office/powerpoint/2010/main" val="42696815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CDCB51-824B-F331-7C08-91D9B73480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C8EDFD97-926F-80E1-A27A-67B5431B47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9BF1AEB9-7739-64C4-1AEF-5DF564FE34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8B67EDD-EC37-881A-E2F6-631B78704C74}"/>
              </a:ext>
            </a:extLst>
          </p:cNvPr>
          <p:cNvSpPr txBox="1"/>
          <p:nvPr/>
        </p:nvSpPr>
        <p:spPr>
          <a:xfrm>
            <a:off x="2300893" y="0"/>
            <a:ext cx="7590213" cy="52322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noProof="0" dirty="0">
                <a:solidFill>
                  <a:schemeClr val="bg1">
                    <a:lumMod val="95000"/>
                    <a:lumOff val="5000"/>
                  </a:schemeClr>
                </a:solidFill>
              </a:rPr>
              <a:t>Day 7</a:t>
            </a:r>
          </a:p>
          <a:p>
            <a:pPr algn="ctr"/>
            <a:r>
              <a:rPr lang="en-US" sz="4400" noProof="0" dirty="0">
                <a:solidFill>
                  <a:schemeClr val="bg1">
                    <a:lumMod val="95000"/>
                    <a:lumOff val="5000"/>
                  </a:schemeClr>
                </a:solidFill>
              </a:rPr>
              <a:t>September 28</a:t>
            </a:r>
          </a:p>
          <a:p>
            <a:pPr algn="ctr"/>
            <a:r>
              <a:rPr lang="en-US" sz="3600" noProof="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noProof="0" dirty="0">
                <a:solidFill>
                  <a:schemeClr val="bg1">
                    <a:lumMod val="95000"/>
                    <a:lumOff val="5000"/>
                  </a:schemeClr>
                </a:solidFill>
              </a:rPr>
              <a:t>Flight from Flores to Guatemala City </a:t>
            </a:r>
          </a:p>
          <a:p>
            <a:pPr algn="ctr"/>
            <a:r>
              <a:rPr lang="en-US" sz="2400" noProof="0" dirty="0">
                <a:solidFill>
                  <a:schemeClr val="bg1">
                    <a:lumMod val="95000"/>
                    <a:lumOff val="5000"/>
                  </a:schemeClr>
                </a:solidFill>
              </a:rPr>
              <a:t>1 hour</a:t>
            </a:r>
          </a:p>
          <a:p>
            <a:pPr algn="ctr"/>
            <a:endParaRPr lang="en-US" sz="2400" noProof="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en-US" sz="2400" noProof="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ctr"/>
            <a:r>
              <a:rPr lang="en-US" sz="2400" noProof="0" dirty="0">
                <a:solidFill>
                  <a:schemeClr val="bg1">
                    <a:lumMod val="95000"/>
                    <a:lumOff val="5000"/>
                  </a:schemeClr>
                </a:solidFill>
              </a:rPr>
              <a:t>Flight Out of Guatemala Back </a:t>
            </a:r>
            <a:r>
              <a:rPr lang="en-US" sz="2400" noProof="0">
                <a:solidFill>
                  <a:schemeClr val="bg1">
                    <a:lumMod val="95000"/>
                    <a:lumOff val="5000"/>
                  </a:schemeClr>
                </a:solidFill>
              </a:rPr>
              <a:t>to the U.S.</a:t>
            </a:r>
            <a:endParaRPr lang="en-US" sz="2400" noProof="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algn="ctr"/>
            <a:endParaRPr lang="en-US" sz="2400" noProof="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algn="ctr"/>
            <a:endParaRPr lang="en-US" sz="2400" noProof="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en-US" sz="2400" noProof="0" dirty="0">
                <a:solidFill>
                  <a:schemeClr val="bg1">
                    <a:lumMod val="95000"/>
                    <a:lumOff val="5000"/>
                  </a:schemeClr>
                </a:solidFill>
              </a:rPr>
              <a:t>Goodbye Guatemala! </a:t>
            </a:r>
          </a:p>
          <a:p>
            <a:pPr algn="ctr"/>
            <a:r>
              <a:rPr lang="en-US" sz="2400" noProof="0" dirty="0">
                <a:solidFill>
                  <a:schemeClr val="bg1">
                    <a:lumMod val="95000"/>
                    <a:lumOff val="5000"/>
                  </a:schemeClr>
                </a:solidFill>
              </a:rPr>
              <a:t>See you soon!</a:t>
            </a:r>
          </a:p>
          <a:p>
            <a:pPr algn="ctr"/>
            <a:endParaRPr lang="es-GT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" name="Picture 1" descr="A logo of a jaguar&#10;&#10;AI-generated content may be incorrect.">
            <a:extLst>
              <a:ext uri="{FF2B5EF4-FFF2-40B4-BE49-F238E27FC236}">
                <a16:creationId xmlns:a16="http://schemas.microsoft.com/office/drawing/2014/main" id="{0D3CCF55-6CB6-8B62-5868-6028A58408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48" y="-19985"/>
            <a:ext cx="1130283" cy="1461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B381D4-6EF9-C73D-4C16-EB5125E124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7" y="3294993"/>
            <a:ext cx="4602060" cy="3563007"/>
          </a:xfrm>
          <a:prstGeom prst="rect">
            <a:avLst/>
          </a:prstGeom>
          <a:effectLst>
            <a:softEdge rad="165100"/>
          </a:effectLst>
        </p:spPr>
      </p:pic>
    </p:spTree>
    <p:extLst>
      <p:ext uri="{BB962C8B-B14F-4D97-AF65-F5344CB8AC3E}">
        <p14:creationId xmlns:p14="http://schemas.microsoft.com/office/powerpoint/2010/main" val="37383651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C22457-2F6F-6629-A6E8-011053BC08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0FD76FC2-41BB-EEBA-4074-6DA2477793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2EBA05E-0AE7-2D39-EC4A-AC4809BFC0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E971703-C2C0-EF29-138A-12A1AF33350B}"/>
              </a:ext>
            </a:extLst>
          </p:cNvPr>
          <p:cNvSpPr txBox="1"/>
          <p:nvPr/>
        </p:nvSpPr>
        <p:spPr>
          <a:xfrm>
            <a:off x="2300893" y="812845"/>
            <a:ext cx="7590213" cy="5786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s-GT" sz="4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es-GT" sz="36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600" noProof="0" dirty="0">
                <a:solidFill>
                  <a:schemeClr val="bg1">
                    <a:lumMod val="95000"/>
                    <a:lumOff val="5000"/>
                  </a:schemeClr>
                </a:solidFill>
              </a:rPr>
              <a:t>Group of 9</a:t>
            </a:r>
            <a:endParaRPr lang="en-US" sz="2400" noProof="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en-US" sz="2400" noProof="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ctr"/>
            <a:r>
              <a:rPr lang="en-US" sz="2400" noProof="0" dirty="0">
                <a:solidFill>
                  <a:schemeClr val="bg1">
                    <a:lumMod val="95000"/>
                    <a:lumOff val="5000"/>
                  </a:schemeClr>
                </a:solidFill>
              </a:rPr>
              <a:t>Per person price:</a:t>
            </a:r>
          </a:p>
          <a:p>
            <a:pPr algn="ctr"/>
            <a:endParaRPr lang="en-US" sz="2400" noProof="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en-US" sz="4000" noProof="0" dirty="0">
                <a:solidFill>
                  <a:schemeClr val="bg1">
                    <a:lumMod val="95000"/>
                    <a:lumOff val="5000"/>
                  </a:schemeClr>
                </a:solidFill>
              </a:rPr>
              <a:t>$1,800 P/P</a:t>
            </a:r>
            <a:endParaRPr lang="en-US" sz="4000" noProof="0" dirty="0">
              <a:solidFill>
                <a:schemeClr val="bg1"/>
              </a:solidFill>
            </a:endParaRPr>
          </a:p>
          <a:p>
            <a:pPr algn="ctr"/>
            <a:endParaRPr lang="en-US" sz="4000" dirty="0">
              <a:solidFill>
                <a:schemeClr val="bg1"/>
              </a:solidFill>
            </a:endParaRPr>
          </a:p>
          <a:p>
            <a:pPr algn="ctr"/>
            <a:r>
              <a:rPr lang="en-US" sz="2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Because space is limited, please reply </a:t>
            </a:r>
          </a:p>
          <a:p>
            <a:pPr algn="ctr"/>
            <a:r>
              <a:rPr lang="en-US" sz="2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by August 25, 2026, to: </a:t>
            </a:r>
            <a:r>
              <a:rPr lang="en-US" sz="2400" dirty="0">
                <a:solidFill>
                  <a:srgbClr val="0000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info@sowingops.org</a:t>
            </a:r>
            <a:r>
              <a:rPr lang="en-US" sz="2400" dirty="0">
                <a:solidFill>
                  <a:srgbClr val="0000FF"/>
                </a:solidFill>
              </a:rPr>
              <a:t> </a:t>
            </a:r>
            <a:r>
              <a:rPr lang="en-US" sz="2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for further information and to book your registration!</a:t>
            </a:r>
          </a:p>
          <a:p>
            <a:pPr algn="ctr"/>
            <a:endParaRPr lang="es-GT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algn="ctr"/>
            <a:endParaRPr lang="es-GT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algn="ctr"/>
            <a:endParaRPr lang="es-GT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" name="Picture 1" descr="A logo of a jaguar&#10;&#10;AI-generated content may be incorrect.">
            <a:extLst>
              <a:ext uri="{FF2B5EF4-FFF2-40B4-BE49-F238E27FC236}">
                <a16:creationId xmlns:a16="http://schemas.microsoft.com/office/drawing/2014/main" id="{841CA065-5992-EA68-9DAA-07161E0CCC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48" y="-19985"/>
            <a:ext cx="1130283" cy="14619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51786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754708-2C58-6428-21CF-D089C9A29D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E6D9965-6C25-38BA-48FA-CA031C95E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368229F-ABE5-A8AE-84B1-F71EF1C377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C3EA688-AC46-5610-063C-263FA061A074}"/>
              </a:ext>
            </a:extLst>
          </p:cNvPr>
          <p:cNvSpPr txBox="1"/>
          <p:nvPr/>
        </p:nvSpPr>
        <p:spPr>
          <a:xfrm>
            <a:off x="2395523" y="420076"/>
            <a:ext cx="7400953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noProof="0" dirty="0">
                <a:solidFill>
                  <a:schemeClr val="bg1">
                    <a:lumMod val="95000"/>
                    <a:lumOff val="5000"/>
                  </a:schemeClr>
                </a:solidFill>
              </a:rPr>
              <a:t>The price includes meals, hotels, transportation, internal plane tickets, and a $425 donation to Sowing Opportunities to be part of our mission </a:t>
            </a:r>
            <a:r>
              <a:rPr lang="en-US" sz="30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of building agricultural capacity, resources, and leadership in remote indigenous villages and public primary schools in Guatemala.</a:t>
            </a:r>
          </a:p>
          <a:p>
            <a:pPr algn="ctr"/>
            <a:endParaRPr lang="es-GT" sz="36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algn="ctr"/>
            <a:endParaRPr lang="es-GT" sz="36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algn="ctr"/>
            <a:endParaRPr lang="es-GT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" name="Picture 1" descr="A logo of a jaguar&#10;&#10;AI-generated content may be incorrect.">
            <a:extLst>
              <a:ext uri="{FF2B5EF4-FFF2-40B4-BE49-F238E27FC236}">
                <a16:creationId xmlns:a16="http://schemas.microsoft.com/office/drawing/2014/main" id="{BC8423D7-958A-528E-1167-80FFDDEDAC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48" y="-19985"/>
            <a:ext cx="1130283" cy="1461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076078-3624-3082-A9CB-D936CEEA61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0793" y="4107194"/>
            <a:ext cx="3930869" cy="2948152"/>
          </a:xfrm>
          <a:prstGeom prst="rect">
            <a:avLst/>
          </a:prstGeom>
          <a:effectLst>
            <a:softEdge rad="2286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697716-DF50-44D3-85B9-124F6E1341F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8000"/>
          </a:blip>
          <a:stretch>
            <a:fillRect/>
          </a:stretch>
        </p:blipFill>
        <p:spPr>
          <a:xfrm>
            <a:off x="3924668" y="3528326"/>
            <a:ext cx="8080585" cy="3626854"/>
          </a:xfrm>
          <a:prstGeom prst="rect">
            <a:avLst/>
          </a:prstGeom>
          <a:effectLst>
            <a:softEdge rad="304800"/>
          </a:effectLst>
        </p:spPr>
      </p:pic>
    </p:spTree>
    <p:extLst>
      <p:ext uri="{BB962C8B-B14F-4D97-AF65-F5344CB8AC3E}">
        <p14:creationId xmlns:p14="http://schemas.microsoft.com/office/powerpoint/2010/main" val="18686704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14CC824-F383-B934-854C-79085A4ADBD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208" b="1228"/>
          <a:stretch>
            <a:fillRect/>
          </a:stretch>
        </p:blipFill>
        <p:spPr>
          <a:xfrm>
            <a:off x="-658760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75E90E6-A7E5-DEF4-E056-44E00F703A7D}"/>
              </a:ext>
            </a:extLst>
          </p:cNvPr>
          <p:cNvSpPr txBox="1"/>
          <p:nvPr/>
        </p:nvSpPr>
        <p:spPr>
          <a:xfrm>
            <a:off x="7183791" y="145510"/>
            <a:ext cx="4787492" cy="65248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GT" sz="54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Elephant" panose="02020904090505020303" pitchFamily="18" charset="0"/>
              </a:rPr>
              <a:t>SAVE</a:t>
            </a:r>
          </a:p>
          <a:p>
            <a:pPr algn="ctr"/>
            <a:r>
              <a:rPr lang="es-GT" sz="54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Elephant" panose="02020904090505020303" pitchFamily="18" charset="0"/>
              </a:rPr>
              <a:t>THE</a:t>
            </a:r>
          </a:p>
          <a:p>
            <a:pPr algn="ctr"/>
            <a:r>
              <a:rPr lang="es-GT" sz="54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Elephant" panose="02020904090505020303" pitchFamily="18" charset="0"/>
              </a:rPr>
              <a:t>DATE</a:t>
            </a:r>
          </a:p>
          <a:p>
            <a:pPr algn="ctr"/>
            <a:endParaRPr lang="es-GT" sz="4000" dirty="0">
              <a:solidFill>
                <a:schemeClr val="accent1">
                  <a:lumMod val="75000"/>
                </a:schemeClr>
              </a:solidFill>
              <a:latin typeface="Elephant" panose="02020904090505020303" pitchFamily="18" charset="0"/>
            </a:endParaRPr>
          </a:p>
          <a:p>
            <a:pPr algn="ctr"/>
            <a:r>
              <a:rPr lang="es-GT" sz="36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Elephant" panose="02020904090505020303" pitchFamily="18" charset="0"/>
              </a:rPr>
              <a:t>FROM SEPTEMBER 22</a:t>
            </a:r>
            <a:r>
              <a:rPr lang="es-GT" sz="3600" dirty="0">
                <a:solidFill>
                  <a:schemeClr val="accent1">
                    <a:lumMod val="75000"/>
                  </a:schemeClr>
                </a:solidFill>
                <a:latin typeface="Elephant" panose="02020904090505020303" pitchFamily="18" charset="0"/>
              </a:rPr>
              <a:t>ND</a:t>
            </a:r>
            <a:endParaRPr lang="es-GT" sz="3600" b="0" i="0" u="none" strike="noStrike" baseline="0" dirty="0">
              <a:solidFill>
                <a:schemeClr val="accent1">
                  <a:lumMod val="75000"/>
                </a:schemeClr>
              </a:solidFill>
              <a:latin typeface="Elephant" panose="02020904090505020303" pitchFamily="18" charset="0"/>
            </a:endParaRPr>
          </a:p>
          <a:p>
            <a:pPr algn="ctr"/>
            <a:r>
              <a:rPr lang="es-GT" sz="36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Elephant" panose="02020904090505020303" pitchFamily="18" charset="0"/>
              </a:rPr>
              <a:t>TO         SEPTEMBER 28TH</a:t>
            </a:r>
            <a:endParaRPr lang="es-GT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" name="Picture 1" descr="A logo of a jaguar&#10;&#10;AI-generated content may be incorrect.">
            <a:extLst>
              <a:ext uri="{FF2B5EF4-FFF2-40B4-BE49-F238E27FC236}">
                <a16:creationId xmlns:a16="http://schemas.microsoft.com/office/drawing/2014/main" id="{564EB313-DBA5-10DE-1F15-DCCA27F581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967" y="592964"/>
            <a:ext cx="1130283" cy="14619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95487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CCDB8C-678C-4C76-A287-1B39582B3F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5EA81E05-859E-B167-1619-0A46718A32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FF6536D-5F98-1305-1B4A-C1878D35D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90DBD3E-8790-E272-6BCF-9E82F379353E}"/>
              </a:ext>
            </a:extLst>
          </p:cNvPr>
          <p:cNvSpPr txBox="1"/>
          <p:nvPr/>
        </p:nvSpPr>
        <p:spPr>
          <a:xfrm>
            <a:off x="2300893" y="982176"/>
            <a:ext cx="7590213" cy="5447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noProof="0" dirty="0">
                <a:solidFill>
                  <a:schemeClr val="bg1">
                    <a:lumMod val="95000"/>
                    <a:lumOff val="5000"/>
                  </a:schemeClr>
                </a:solidFill>
              </a:rPr>
              <a:t>Welcome to Northern Guatemala</a:t>
            </a:r>
          </a:p>
          <a:p>
            <a:pPr algn="ctr"/>
            <a:endParaRPr lang="en-US" sz="4400" noProof="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en-US" sz="3600" noProof="0" dirty="0">
                <a:solidFill>
                  <a:schemeClr val="bg1">
                    <a:lumMod val="95000"/>
                    <a:lumOff val="5000"/>
                  </a:schemeClr>
                </a:solidFill>
              </a:rPr>
              <a:t>Discover the beauty, history, and culture of northern Guatemala.</a:t>
            </a:r>
          </a:p>
          <a:p>
            <a:pPr algn="ctr"/>
            <a:r>
              <a:rPr lang="en-US" sz="3600" noProof="0" dirty="0">
                <a:solidFill>
                  <a:schemeClr val="bg1">
                    <a:lumMod val="95000"/>
                    <a:lumOff val="5000"/>
                  </a:schemeClr>
                </a:solidFill>
              </a:rPr>
              <a:t>Destinations that are waiting for you are:</a:t>
            </a:r>
          </a:p>
          <a:p>
            <a:pPr algn="ctr"/>
            <a:r>
              <a:rPr lang="en-US" sz="3600" noProof="0" dirty="0">
                <a:solidFill>
                  <a:schemeClr val="bg1">
                    <a:lumMod val="95000"/>
                    <a:lumOff val="5000"/>
                  </a:schemeClr>
                </a:solidFill>
              </a:rPr>
              <a:t>Fray Bartolomé de Las Casas and Tikal</a:t>
            </a:r>
          </a:p>
        </p:txBody>
      </p:sp>
      <p:pic>
        <p:nvPicPr>
          <p:cNvPr id="6" name="Picture 1" descr="A logo of a jaguar&#10;&#10;AI-generated content may be incorrect.">
            <a:extLst>
              <a:ext uri="{FF2B5EF4-FFF2-40B4-BE49-F238E27FC236}">
                <a16:creationId xmlns:a16="http://schemas.microsoft.com/office/drawing/2014/main" id="{156D84D3-4858-733A-F298-5C83A8615B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48" y="-19985"/>
            <a:ext cx="1130283" cy="1461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20600B-8D06-35D1-A8F1-E6F7911238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38373" y="940351"/>
            <a:ext cx="5520732" cy="2687485"/>
          </a:xfrm>
          <a:prstGeom prst="rect">
            <a:avLst/>
          </a:prstGeom>
          <a:effectLst>
            <a:softEdge rad="4699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1C40C9-620A-4E67-5CA8-B9ED9EB4E3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7607" y="3705998"/>
            <a:ext cx="4572000" cy="3429000"/>
          </a:xfrm>
          <a:prstGeom prst="rect">
            <a:avLst/>
          </a:prstGeom>
          <a:effectLst>
            <a:softEdge rad="4318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0A0FD47-B9A4-6785-95B0-586600C735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2229" y="96073"/>
            <a:ext cx="4397072" cy="3297804"/>
          </a:xfrm>
          <a:prstGeom prst="rect">
            <a:avLst/>
          </a:prstGeom>
          <a:effectLst>
            <a:softEdge rad="342900"/>
          </a:effectLst>
        </p:spPr>
      </p:pic>
    </p:spTree>
    <p:extLst>
      <p:ext uri="{BB962C8B-B14F-4D97-AF65-F5344CB8AC3E}">
        <p14:creationId xmlns:p14="http://schemas.microsoft.com/office/powerpoint/2010/main" val="3868687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19544D-25F8-AAF1-30C1-D6246CE248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D68231B2-9CA9-56D3-5A3D-F9843131C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69E3DB2-8639-D1CF-0D5B-00D893F12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2A17435-80B0-A415-E21D-4192125D96CC}"/>
              </a:ext>
            </a:extLst>
          </p:cNvPr>
          <p:cNvSpPr txBox="1"/>
          <p:nvPr/>
        </p:nvSpPr>
        <p:spPr>
          <a:xfrm>
            <a:off x="2300893" y="0"/>
            <a:ext cx="7590213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noProof="0" dirty="0">
                <a:solidFill>
                  <a:schemeClr val="bg1">
                    <a:lumMod val="95000"/>
                    <a:lumOff val="5000"/>
                  </a:schemeClr>
                </a:solidFill>
              </a:rPr>
              <a:t>Day 1 </a:t>
            </a:r>
          </a:p>
          <a:p>
            <a:pPr algn="ctr"/>
            <a:r>
              <a:rPr lang="en-US" sz="4400" noProof="0" dirty="0">
                <a:solidFill>
                  <a:schemeClr val="bg1">
                    <a:lumMod val="95000"/>
                    <a:lumOff val="5000"/>
                  </a:schemeClr>
                </a:solidFill>
              </a:rPr>
              <a:t>September 22</a:t>
            </a:r>
          </a:p>
          <a:p>
            <a:pPr algn="ctr"/>
            <a:r>
              <a:rPr lang="en-US" sz="2400" noProof="0" dirty="0">
                <a:solidFill>
                  <a:schemeClr val="bg1">
                    <a:lumMod val="95000"/>
                    <a:lumOff val="5000"/>
                  </a:schemeClr>
                </a:solidFill>
              </a:rPr>
              <a:t>Welcome Day </a:t>
            </a:r>
          </a:p>
          <a:p>
            <a:pPr algn="ctr"/>
            <a:endParaRPr lang="en-US" sz="2400" noProof="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algn="ctr"/>
            <a:endParaRPr lang="en-US" sz="2400" noProof="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en-US" sz="2400" noProof="0" dirty="0">
                <a:solidFill>
                  <a:schemeClr val="bg1">
                    <a:lumMod val="95000"/>
                    <a:lumOff val="5000"/>
                  </a:schemeClr>
                </a:solidFill>
              </a:rPr>
              <a:t>Transfer from the airport to hotel IN &amp; OUT </a:t>
            </a:r>
          </a:p>
          <a:p>
            <a:pPr algn="ctr"/>
            <a:r>
              <a:rPr lang="en-US" sz="2400" noProof="0" dirty="0">
                <a:solidFill>
                  <a:schemeClr val="bg1">
                    <a:lumMod val="95000"/>
                    <a:lumOff val="5000"/>
                  </a:schemeClr>
                </a:solidFill>
              </a:rPr>
              <a:t>(close to the airport) </a:t>
            </a:r>
          </a:p>
          <a:p>
            <a:pPr algn="ctr"/>
            <a:r>
              <a:rPr lang="en-US" sz="2400" noProof="0" dirty="0">
                <a:solidFill>
                  <a:schemeClr val="bg1">
                    <a:lumMod val="95000"/>
                    <a:lumOff val="5000"/>
                  </a:schemeClr>
                </a:solidFill>
              </a:rPr>
              <a:t>Meet with the rest </a:t>
            </a:r>
          </a:p>
          <a:p>
            <a:pPr algn="ctr"/>
            <a:r>
              <a:rPr lang="en-US" sz="2400" noProof="0" dirty="0">
                <a:solidFill>
                  <a:schemeClr val="bg1">
                    <a:lumMod val="95000"/>
                    <a:lumOff val="5000"/>
                  </a:schemeClr>
                </a:solidFill>
              </a:rPr>
              <a:t>of the group</a:t>
            </a:r>
          </a:p>
          <a:p>
            <a:pPr algn="ctr"/>
            <a:endParaRPr lang="en-US" sz="2400" noProof="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algn="ctr"/>
            <a:endParaRPr lang="en-US" sz="2400" noProof="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en-US" sz="2400" noProof="0" dirty="0">
                <a:solidFill>
                  <a:schemeClr val="bg1">
                    <a:lumMod val="95000"/>
                    <a:lumOff val="5000"/>
                  </a:schemeClr>
                </a:solidFill>
              </a:rPr>
              <a:t>Includes: Breakfast, Lunch and Dinner</a:t>
            </a:r>
          </a:p>
          <a:p>
            <a:pPr algn="ctr"/>
            <a:endParaRPr lang="es-GT" sz="36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" name="Picture 1" descr="A logo of a jaguar&#10;&#10;AI-generated content may be incorrect.">
            <a:extLst>
              <a:ext uri="{FF2B5EF4-FFF2-40B4-BE49-F238E27FC236}">
                <a16:creationId xmlns:a16="http://schemas.microsoft.com/office/drawing/2014/main" id="{9E67D31C-C40F-3BBA-8A12-57808175B5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48" y="-19985"/>
            <a:ext cx="1130283" cy="14619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73817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C86232-9DE0-651C-A0A0-42054DD070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CEB64047-C780-65DB-4D3E-407FEFBE6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576EE2C-C43C-E108-B1A6-7594001E1C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2ED3022-A57B-6CFE-8EEA-8F6254B34F39}"/>
              </a:ext>
            </a:extLst>
          </p:cNvPr>
          <p:cNvSpPr txBox="1"/>
          <p:nvPr/>
        </p:nvSpPr>
        <p:spPr>
          <a:xfrm>
            <a:off x="2300893" y="0"/>
            <a:ext cx="7590213" cy="581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noProof="0" dirty="0">
                <a:solidFill>
                  <a:schemeClr val="bg1">
                    <a:lumMod val="95000"/>
                    <a:lumOff val="5000"/>
                  </a:schemeClr>
                </a:solidFill>
              </a:rPr>
              <a:t>Day 2</a:t>
            </a:r>
          </a:p>
          <a:p>
            <a:pPr algn="ctr"/>
            <a:r>
              <a:rPr lang="en-US" sz="4400" noProof="0" dirty="0">
                <a:solidFill>
                  <a:schemeClr val="bg1">
                    <a:lumMod val="95000"/>
                    <a:lumOff val="5000"/>
                  </a:schemeClr>
                </a:solidFill>
              </a:rPr>
              <a:t>September 23</a:t>
            </a:r>
          </a:p>
          <a:p>
            <a:pPr algn="ctr"/>
            <a:r>
              <a:rPr lang="en-US" sz="2400" noProof="0" dirty="0">
                <a:solidFill>
                  <a:schemeClr val="bg1">
                    <a:lumMod val="95000"/>
                    <a:lumOff val="5000"/>
                  </a:schemeClr>
                </a:solidFill>
              </a:rPr>
              <a:t>Flight from Guatemala City to Flores</a:t>
            </a:r>
          </a:p>
          <a:p>
            <a:pPr algn="ctr"/>
            <a:r>
              <a:rPr lang="en-US" sz="2400" noProof="0" dirty="0">
                <a:solidFill>
                  <a:schemeClr val="bg1">
                    <a:lumMod val="95000"/>
                    <a:lumOff val="5000"/>
                  </a:schemeClr>
                </a:solidFill>
              </a:rPr>
              <a:t>1-hour Flight</a:t>
            </a:r>
          </a:p>
          <a:p>
            <a:pPr algn="ctr"/>
            <a:r>
              <a:rPr lang="en-US" sz="2400" noProof="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and </a:t>
            </a:r>
          </a:p>
          <a:p>
            <a:pPr algn="ctr"/>
            <a:r>
              <a:rPr lang="en-US" sz="2400" noProof="0" dirty="0">
                <a:solidFill>
                  <a:schemeClr val="bg1">
                    <a:lumMod val="95000"/>
                    <a:lumOff val="5000"/>
                  </a:schemeClr>
                </a:solidFill>
              </a:rPr>
              <a:t>Transfer to </a:t>
            </a:r>
            <a:r>
              <a:rPr lang="en-US" sz="2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Río</a:t>
            </a:r>
            <a:r>
              <a:rPr lang="en-US" sz="2400" noProof="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Dulce</a:t>
            </a:r>
          </a:p>
          <a:p>
            <a:pPr algn="ctr"/>
            <a:r>
              <a:rPr lang="en-US" sz="2400" noProof="0" dirty="0">
                <a:solidFill>
                  <a:schemeClr val="bg1">
                    <a:lumMod val="95000"/>
                    <a:lumOff val="5000"/>
                  </a:schemeClr>
                </a:solidFill>
              </a:rPr>
              <a:t>8-hour transfer</a:t>
            </a:r>
          </a:p>
          <a:p>
            <a:pPr algn="ctr"/>
            <a:endParaRPr lang="en-US" sz="2400" noProof="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algn="ctr"/>
            <a:endParaRPr lang="en-US" sz="2400" noProof="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en-US" sz="2400" noProof="0" dirty="0">
                <a:solidFill>
                  <a:schemeClr val="bg1">
                    <a:lumMod val="95000"/>
                    <a:lumOff val="5000"/>
                  </a:schemeClr>
                </a:solidFill>
              </a:rPr>
              <a:t>Hotel Viña del Lago</a:t>
            </a:r>
          </a:p>
          <a:p>
            <a:pPr algn="ctr"/>
            <a:endParaRPr lang="en-US" sz="2400" noProof="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algn="ctr"/>
            <a:endParaRPr lang="en-US" sz="4400" noProof="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en-US" sz="2400" noProof="0" dirty="0">
                <a:solidFill>
                  <a:schemeClr val="bg1">
                    <a:lumMod val="95000"/>
                    <a:lumOff val="5000"/>
                  </a:schemeClr>
                </a:solidFill>
              </a:rPr>
              <a:t>Includes: Breakfast, Lunch and Dinner</a:t>
            </a:r>
          </a:p>
        </p:txBody>
      </p:sp>
      <p:pic>
        <p:nvPicPr>
          <p:cNvPr id="2" name="Picture 1" descr="A logo of a jaguar&#10;&#10;AI-generated content may be incorrect.">
            <a:extLst>
              <a:ext uri="{FF2B5EF4-FFF2-40B4-BE49-F238E27FC236}">
                <a16:creationId xmlns:a16="http://schemas.microsoft.com/office/drawing/2014/main" id="{E9FD36F5-FE49-906B-948E-9244BE314B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48" y="-19985"/>
            <a:ext cx="1130283" cy="1461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70F175-2B6D-FABE-8E68-26C2E6BCDF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0957" y="2692249"/>
            <a:ext cx="3300249" cy="2475187"/>
          </a:xfrm>
          <a:prstGeom prst="rect">
            <a:avLst/>
          </a:prstGeom>
          <a:effectLst>
            <a:softEdge rad="2159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2D2E07-C3B2-00E7-10B8-41F5BDC97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0794" y="2761944"/>
            <a:ext cx="3300249" cy="2475187"/>
          </a:xfrm>
          <a:prstGeom prst="rect">
            <a:avLst/>
          </a:prstGeom>
          <a:effectLst>
            <a:softEdge rad="177800"/>
          </a:effectLst>
        </p:spPr>
      </p:pic>
    </p:spTree>
    <p:extLst>
      <p:ext uri="{BB962C8B-B14F-4D97-AF65-F5344CB8AC3E}">
        <p14:creationId xmlns:p14="http://schemas.microsoft.com/office/powerpoint/2010/main" val="28602222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DB6C9F-D2AD-3D2C-F787-EA6104EAC5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0DD773D9-EAA7-2C9D-303C-1F9E77BC8D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4F205CE-4698-91E6-8DC5-DDBDB300AE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2994967-3B2D-C238-C8D0-56A2F257593F}"/>
              </a:ext>
            </a:extLst>
          </p:cNvPr>
          <p:cNvSpPr txBox="1"/>
          <p:nvPr/>
        </p:nvSpPr>
        <p:spPr>
          <a:xfrm>
            <a:off x="2300893" y="0"/>
            <a:ext cx="7590213" cy="68941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noProof="0" dirty="0">
                <a:solidFill>
                  <a:schemeClr val="bg1">
                    <a:lumMod val="95000"/>
                    <a:lumOff val="5000"/>
                  </a:schemeClr>
                </a:solidFill>
              </a:rPr>
              <a:t>Day 3</a:t>
            </a:r>
          </a:p>
          <a:p>
            <a:pPr algn="ctr"/>
            <a:r>
              <a:rPr lang="en-US" sz="4400" noProof="0" dirty="0">
                <a:solidFill>
                  <a:schemeClr val="bg1">
                    <a:lumMod val="95000"/>
                    <a:lumOff val="5000"/>
                  </a:schemeClr>
                </a:solidFill>
              </a:rPr>
              <a:t>September 24</a:t>
            </a:r>
          </a:p>
          <a:p>
            <a:pPr algn="ctr"/>
            <a:r>
              <a:rPr lang="en-US" sz="3600" noProof="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noProof="0" dirty="0">
                <a:solidFill>
                  <a:schemeClr val="bg1">
                    <a:lumMod val="95000"/>
                    <a:lumOff val="5000"/>
                  </a:schemeClr>
                </a:solidFill>
              </a:rPr>
              <a:t>Transfer from R</a:t>
            </a:r>
            <a:r>
              <a:rPr lang="en-US" sz="2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í</a:t>
            </a:r>
            <a:r>
              <a:rPr lang="en-US" sz="2400" noProof="0" dirty="0">
                <a:solidFill>
                  <a:schemeClr val="bg1">
                    <a:lumMod val="95000"/>
                    <a:lumOff val="5000"/>
                  </a:schemeClr>
                </a:solidFill>
              </a:rPr>
              <a:t>o Dulce to Fray Bartolome de las Casas </a:t>
            </a:r>
          </a:p>
          <a:p>
            <a:pPr algn="ctr"/>
            <a:r>
              <a:rPr lang="en-US" sz="2400" noProof="0" dirty="0">
                <a:solidFill>
                  <a:schemeClr val="bg1">
                    <a:lumMod val="95000"/>
                    <a:lumOff val="5000"/>
                  </a:schemeClr>
                </a:solidFill>
              </a:rPr>
              <a:t>3-hour transfer </a:t>
            </a:r>
          </a:p>
          <a:p>
            <a:pPr algn="ctr"/>
            <a:endParaRPr lang="en-US" sz="2400" noProof="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en-US" sz="2400" noProof="0" dirty="0">
                <a:solidFill>
                  <a:schemeClr val="bg1">
                    <a:lumMod val="95000"/>
                    <a:lumOff val="5000"/>
                  </a:schemeClr>
                </a:solidFill>
              </a:rPr>
              <a:t>WORKDAY #1</a:t>
            </a:r>
          </a:p>
          <a:p>
            <a:pPr algn="ctr"/>
            <a:endParaRPr lang="en-US" sz="2400" noProof="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en-US" sz="2400" noProof="0" dirty="0">
                <a:solidFill>
                  <a:schemeClr val="bg1">
                    <a:lumMod val="95000"/>
                    <a:lumOff val="5000"/>
                  </a:schemeClr>
                </a:solidFill>
              </a:rPr>
              <a:t>Transfer from </a:t>
            </a:r>
            <a:r>
              <a:rPr lang="en-US" sz="2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Fray Bartolomé </a:t>
            </a:r>
            <a:r>
              <a:rPr lang="en-US" sz="2400" noProof="0" dirty="0">
                <a:solidFill>
                  <a:schemeClr val="bg1">
                    <a:lumMod val="95000"/>
                    <a:lumOff val="5000"/>
                  </a:schemeClr>
                </a:solidFill>
              </a:rPr>
              <a:t>de las Casas to R</a:t>
            </a:r>
            <a:r>
              <a:rPr lang="en-US" sz="2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í</a:t>
            </a:r>
            <a:r>
              <a:rPr lang="en-US" sz="2400" noProof="0" dirty="0">
                <a:solidFill>
                  <a:schemeClr val="bg1">
                    <a:lumMod val="95000"/>
                    <a:lumOff val="5000"/>
                  </a:schemeClr>
                </a:solidFill>
              </a:rPr>
              <a:t>o Dulce </a:t>
            </a:r>
          </a:p>
          <a:p>
            <a:pPr algn="ctr"/>
            <a:r>
              <a:rPr lang="en-US" sz="2400" noProof="0" dirty="0">
                <a:solidFill>
                  <a:schemeClr val="bg1">
                    <a:lumMod val="95000"/>
                    <a:lumOff val="5000"/>
                  </a:schemeClr>
                </a:solidFill>
              </a:rPr>
              <a:t>3-hour transfer</a:t>
            </a:r>
          </a:p>
          <a:p>
            <a:pPr algn="ctr"/>
            <a:r>
              <a:rPr lang="en-US" sz="2400" noProof="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ctr"/>
            <a:r>
              <a:rPr lang="en-US" sz="2400" noProof="0" dirty="0">
                <a:solidFill>
                  <a:schemeClr val="bg1">
                    <a:lumMod val="95000"/>
                    <a:lumOff val="5000"/>
                  </a:schemeClr>
                </a:solidFill>
              </a:rPr>
              <a:t>Hotel Viña del Lago</a:t>
            </a:r>
          </a:p>
          <a:p>
            <a:pPr algn="ctr"/>
            <a:endParaRPr lang="en-US" noProof="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en-US" sz="2400" noProof="0" dirty="0">
                <a:solidFill>
                  <a:schemeClr val="bg1">
                    <a:lumMod val="95000"/>
                    <a:lumOff val="5000"/>
                  </a:schemeClr>
                </a:solidFill>
              </a:rPr>
              <a:t>Includes: </a:t>
            </a:r>
          </a:p>
          <a:p>
            <a:pPr algn="ctr"/>
            <a:r>
              <a:rPr lang="en-US" sz="2400" noProof="0" dirty="0">
                <a:solidFill>
                  <a:schemeClr val="bg1">
                    <a:lumMod val="95000"/>
                    <a:lumOff val="5000"/>
                  </a:schemeClr>
                </a:solidFill>
              </a:rPr>
              <a:t>Breakfast  and Lunch in </a:t>
            </a:r>
          </a:p>
          <a:p>
            <a:pPr algn="ctr"/>
            <a:r>
              <a:rPr lang="en-US" sz="2400" noProof="0" dirty="0">
                <a:solidFill>
                  <a:schemeClr val="bg1">
                    <a:lumMod val="95000"/>
                    <a:lumOff val="5000"/>
                  </a:schemeClr>
                </a:solidFill>
              </a:rPr>
              <a:t>Fray Bartolom</a:t>
            </a:r>
            <a:r>
              <a:rPr lang="en-US" sz="2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é</a:t>
            </a:r>
            <a:r>
              <a:rPr lang="en-US" sz="2400" noProof="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de las Casas</a:t>
            </a:r>
          </a:p>
          <a:p>
            <a:pPr algn="ctr"/>
            <a:r>
              <a:rPr lang="en-US" sz="2400" noProof="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and dinner at Viñas del Lago</a:t>
            </a:r>
            <a:endParaRPr lang="es-GT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" name="Picture 1" descr="A logo of a jaguar&#10;&#10;AI-generated content may be incorrect.">
            <a:extLst>
              <a:ext uri="{FF2B5EF4-FFF2-40B4-BE49-F238E27FC236}">
                <a16:creationId xmlns:a16="http://schemas.microsoft.com/office/drawing/2014/main" id="{F975B4AB-78E4-20B7-BD21-FFDC0BEB82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48" y="-19985"/>
            <a:ext cx="1130283" cy="1461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440D5A-EA8B-05FD-FF6D-8D6327A2E3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8486" y="3783329"/>
            <a:ext cx="3825239" cy="2868929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1F9F8D-7A17-A9DC-DB07-A6A0348907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725" y="1497118"/>
            <a:ext cx="4185745" cy="1931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5554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C16287-0EE7-7A47-D2DE-6A9DFA2239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FCD49F68-AAE7-495E-FAEB-DAFF7BC12E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FF6ADA8F-5834-F47D-E9CE-485F3902CE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FA1A927-172D-BAA1-F7EB-C15342D1541A}"/>
              </a:ext>
            </a:extLst>
          </p:cNvPr>
          <p:cNvSpPr txBox="1"/>
          <p:nvPr/>
        </p:nvSpPr>
        <p:spPr>
          <a:xfrm>
            <a:off x="2300893" y="0"/>
            <a:ext cx="7590213" cy="6709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noProof="0" dirty="0">
                <a:solidFill>
                  <a:schemeClr val="bg1">
                    <a:lumMod val="95000"/>
                    <a:lumOff val="5000"/>
                  </a:schemeClr>
                </a:solidFill>
              </a:rPr>
              <a:t>Day 4</a:t>
            </a:r>
          </a:p>
          <a:p>
            <a:pPr algn="ctr"/>
            <a:r>
              <a:rPr lang="en-US" sz="4400" noProof="0" dirty="0">
                <a:solidFill>
                  <a:schemeClr val="bg1">
                    <a:lumMod val="95000"/>
                    <a:lumOff val="5000"/>
                  </a:schemeClr>
                </a:solidFill>
              </a:rPr>
              <a:t>September 25</a:t>
            </a:r>
          </a:p>
          <a:p>
            <a:pPr algn="ctr"/>
            <a:r>
              <a:rPr lang="en-US" sz="3600" noProof="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noProof="0" dirty="0">
                <a:solidFill>
                  <a:schemeClr val="bg1">
                    <a:lumMod val="95000"/>
                    <a:lumOff val="5000"/>
                  </a:schemeClr>
                </a:solidFill>
              </a:rPr>
              <a:t>Transfer from R</a:t>
            </a:r>
            <a:r>
              <a:rPr lang="en-US" sz="2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í</a:t>
            </a:r>
            <a:r>
              <a:rPr lang="en-US" sz="2400" noProof="0" dirty="0">
                <a:solidFill>
                  <a:schemeClr val="bg1">
                    <a:lumMod val="95000"/>
                    <a:lumOff val="5000"/>
                  </a:schemeClr>
                </a:solidFill>
              </a:rPr>
              <a:t>o Dulce to Fray Bartolom</a:t>
            </a:r>
            <a:r>
              <a:rPr lang="en-US" sz="2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é</a:t>
            </a:r>
            <a:r>
              <a:rPr lang="en-US" sz="2400" noProof="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de las Casas </a:t>
            </a:r>
          </a:p>
          <a:p>
            <a:pPr algn="ctr"/>
            <a:r>
              <a:rPr lang="en-US" sz="2400" noProof="0" dirty="0">
                <a:solidFill>
                  <a:schemeClr val="bg1">
                    <a:lumMod val="95000"/>
                    <a:lumOff val="5000"/>
                  </a:schemeClr>
                </a:solidFill>
              </a:rPr>
              <a:t>3-hour transfer </a:t>
            </a:r>
          </a:p>
          <a:p>
            <a:pPr algn="ctr"/>
            <a:endParaRPr lang="en-US" sz="2400" noProof="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en-US" sz="2400" noProof="0" dirty="0">
                <a:solidFill>
                  <a:schemeClr val="bg1">
                    <a:lumMod val="95000"/>
                    <a:lumOff val="5000"/>
                  </a:schemeClr>
                </a:solidFill>
              </a:rPr>
              <a:t>WORKDAY #2</a:t>
            </a:r>
          </a:p>
          <a:p>
            <a:pPr algn="ctr"/>
            <a:endParaRPr lang="en-US" sz="2400" noProof="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en-US" sz="2400" noProof="0" dirty="0">
                <a:solidFill>
                  <a:schemeClr val="bg1">
                    <a:lumMod val="95000"/>
                    <a:lumOff val="5000"/>
                  </a:schemeClr>
                </a:solidFill>
              </a:rPr>
              <a:t>Transfer from Fray Bartolom</a:t>
            </a:r>
            <a:r>
              <a:rPr lang="en-US" sz="2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é</a:t>
            </a:r>
            <a:r>
              <a:rPr lang="en-US" sz="2400" noProof="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de las Casas to R</a:t>
            </a:r>
            <a:r>
              <a:rPr lang="en-US" sz="2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í</a:t>
            </a:r>
            <a:r>
              <a:rPr lang="en-US" sz="2400" noProof="0" dirty="0">
                <a:solidFill>
                  <a:schemeClr val="bg1">
                    <a:lumMod val="95000"/>
                    <a:lumOff val="5000"/>
                  </a:schemeClr>
                </a:solidFill>
              </a:rPr>
              <a:t>o Dulce </a:t>
            </a:r>
          </a:p>
          <a:p>
            <a:pPr algn="ctr"/>
            <a:r>
              <a:rPr lang="en-US" sz="2400" noProof="0" dirty="0">
                <a:solidFill>
                  <a:schemeClr val="bg1">
                    <a:lumMod val="95000"/>
                    <a:lumOff val="5000"/>
                  </a:schemeClr>
                </a:solidFill>
              </a:rPr>
              <a:t>3-hour transfer</a:t>
            </a:r>
          </a:p>
          <a:p>
            <a:pPr algn="ctr"/>
            <a:r>
              <a:rPr lang="en-US" sz="2400" noProof="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ctr"/>
            <a:r>
              <a:rPr lang="en-US" sz="2400" noProof="0" dirty="0">
                <a:solidFill>
                  <a:schemeClr val="bg1">
                    <a:lumMod val="95000"/>
                    <a:lumOff val="5000"/>
                  </a:schemeClr>
                </a:solidFill>
              </a:rPr>
              <a:t>Hotel Viña del Lago</a:t>
            </a:r>
          </a:p>
          <a:p>
            <a:pPr algn="ctr"/>
            <a:endParaRPr lang="en-US" noProof="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en-US" sz="2400" noProof="0" dirty="0">
                <a:solidFill>
                  <a:schemeClr val="bg1">
                    <a:lumMod val="95000"/>
                    <a:lumOff val="5000"/>
                  </a:schemeClr>
                </a:solidFill>
              </a:rPr>
              <a:t>Includes: </a:t>
            </a:r>
          </a:p>
          <a:p>
            <a:pPr algn="ctr"/>
            <a:r>
              <a:rPr lang="en-US" sz="2400" noProof="0" dirty="0">
                <a:solidFill>
                  <a:schemeClr val="bg1">
                    <a:lumMod val="95000"/>
                    <a:lumOff val="5000"/>
                  </a:schemeClr>
                </a:solidFill>
              </a:rPr>
              <a:t>Breakfast in Fray Bartolome de Las Casas and </a:t>
            </a:r>
          </a:p>
          <a:p>
            <a:pPr algn="ctr"/>
            <a:r>
              <a:rPr lang="en-US" sz="2400" noProof="0" dirty="0">
                <a:solidFill>
                  <a:schemeClr val="bg1">
                    <a:lumMod val="95000"/>
                    <a:lumOff val="5000"/>
                  </a:schemeClr>
                </a:solidFill>
              </a:rPr>
              <a:t>lunch in Bolonco</a:t>
            </a:r>
          </a:p>
          <a:p>
            <a:pPr algn="ctr"/>
            <a:r>
              <a:rPr lang="en-US" sz="2400" noProof="0" dirty="0">
                <a:solidFill>
                  <a:schemeClr val="bg1">
                    <a:lumMod val="95000"/>
                    <a:lumOff val="5000"/>
                  </a:schemeClr>
                </a:solidFill>
              </a:rPr>
              <a:t>Dinner at Finca Tijax</a:t>
            </a:r>
          </a:p>
        </p:txBody>
      </p:sp>
      <p:pic>
        <p:nvPicPr>
          <p:cNvPr id="2" name="Picture 1" descr="A logo of a jaguar&#10;&#10;AI-generated content may be incorrect.">
            <a:extLst>
              <a:ext uri="{FF2B5EF4-FFF2-40B4-BE49-F238E27FC236}">
                <a16:creationId xmlns:a16="http://schemas.microsoft.com/office/drawing/2014/main" id="{4271E324-101E-2B70-0DAF-D82E66BD70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48" y="-19985"/>
            <a:ext cx="1130283" cy="1461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5806FD-808B-4692-12B3-37462C4FD4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4455" y="3354764"/>
            <a:ext cx="3746165" cy="3746165"/>
          </a:xfrm>
          <a:prstGeom prst="rect">
            <a:avLst/>
          </a:prstGeom>
          <a:effectLst>
            <a:softEdge rad="3048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94AB7B9-7B85-2DDB-4DB8-F5BC275C51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88620" y="148471"/>
            <a:ext cx="4678724" cy="2628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8204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A87E35-14F0-C96A-B169-CFFE58B006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F688026C-3170-5CE4-80F0-92D387175D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F71A593-61A7-C646-4F1B-7470B519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4780B15-8E45-CB59-C485-355602A06A23}"/>
              </a:ext>
            </a:extLst>
          </p:cNvPr>
          <p:cNvSpPr txBox="1"/>
          <p:nvPr/>
        </p:nvSpPr>
        <p:spPr>
          <a:xfrm>
            <a:off x="2300893" y="0"/>
            <a:ext cx="7590213" cy="56015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noProof="0" dirty="0">
                <a:solidFill>
                  <a:schemeClr val="bg1">
                    <a:lumMod val="95000"/>
                    <a:lumOff val="5000"/>
                  </a:schemeClr>
                </a:solidFill>
              </a:rPr>
              <a:t>Day 5</a:t>
            </a:r>
          </a:p>
          <a:p>
            <a:pPr algn="ctr"/>
            <a:r>
              <a:rPr lang="en-US" sz="4400" noProof="0" dirty="0">
                <a:solidFill>
                  <a:schemeClr val="bg1">
                    <a:lumMod val="95000"/>
                    <a:lumOff val="5000"/>
                  </a:schemeClr>
                </a:solidFill>
              </a:rPr>
              <a:t>September 26</a:t>
            </a:r>
          </a:p>
          <a:p>
            <a:pPr algn="ctr"/>
            <a:r>
              <a:rPr lang="en-US" sz="3600" noProof="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noProof="0" dirty="0">
                <a:solidFill>
                  <a:schemeClr val="bg1">
                    <a:lumMod val="95000"/>
                    <a:lumOff val="5000"/>
                  </a:schemeClr>
                </a:solidFill>
              </a:rPr>
              <a:t>Tour in Castillo de San Felipe de Lara</a:t>
            </a:r>
          </a:p>
          <a:p>
            <a:pPr algn="ctr"/>
            <a:endParaRPr lang="en-US" sz="2400" noProof="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en-US" sz="2400" noProof="0" dirty="0">
                <a:solidFill>
                  <a:schemeClr val="bg1">
                    <a:lumMod val="95000"/>
                    <a:lumOff val="5000"/>
                  </a:schemeClr>
                </a:solidFill>
              </a:rPr>
              <a:t>After the Tour we start the transfer to Flores </a:t>
            </a:r>
          </a:p>
          <a:p>
            <a:pPr algn="ctr"/>
            <a:r>
              <a:rPr lang="en-US" sz="2400" noProof="0" dirty="0">
                <a:solidFill>
                  <a:schemeClr val="bg1">
                    <a:lumMod val="95000"/>
                    <a:lumOff val="5000"/>
                  </a:schemeClr>
                </a:solidFill>
              </a:rPr>
              <a:t>6 hours transfer with lunch time included</a:t>
            </a:r>
          </a:p>
          <a:p>
            <a:pPr algn="ctr"/>
            <a:endParaRPr lang="en-US" sz="2400" noProof="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en-US" sz="2400" noProof="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ctr"/>
            <a:r>
              <a:rPr lang="en-US" sz="2400" noProof="0" dirty="0">
                <a:solidFill>
                  <a:schemeClr val="bg1">
                    <a:lumMod val="95000"/>
                    <a:lumOff val="5000"/>
                  </a:schemeClr>
                </a:solidFill>
              </a:rPr>
              <a:t>Hotel La Casona del Lago </a:t>
            </a:r>
          </a:p>
          <a:p>
            <a:pPr algn="ctr"/>
            <a:endParaRPr lang="en-US" noProof="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en-US" sz="2400" noProof="0" dirty="0">
                <a:solidFill>
                  <a:schemeClr val="bg1">
                    <a:lumMod val="95000"/>
                    <a:lumOff val="5000"/>
                  </a:schemeClr>
                </a:solidFill>
              </a:rPr>
              <a:t>Includes: </a:t>
            </a:r>
          </a:p>
          <a:p>
            <a:pPr algn="ctr"/>
            <a:r>
              <a:rPr lang="en-US" sz="2400" noProof="0" dirty="0">
                <a:solidFill>
                  <a:schemeClr val="bg1">
                    <a:lumMod val="95000"/>
                    <a:lumOff val="5000"/>
                  </a:schemeClr>
                </a:solidFill>
              </a:rPr>
              <a:t>Breakfast in Viña del Lago, Lunch in </a:t>
            </a:r>
          </a:p>
          <a:p>
            <a:pPr algn="ctr"/>
            <a:r>
              <a:rPr lang="en-US" sz="2400" noProof="0" dirty="0">
                <a:solidFill>
                  <a:schemeClr val="bg1">
                    <a:lumMod val="95000"/>
                    <a:lumOff val="5000"/>
                  </a:schemeClr>
                </a:solidFill>
              </a:rPr>
              <a:t>Finca Ixobel, Poptún, and Dinner at Casona del Lago</a:t>
            </a:r>
            <a:r>
              <a:rPr lang="es-GT" sz="2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</a:p>
        </p:txBody>
      </p:sp>
      <p:pic>
        <p:nvPicPr>
          <p:cNvPr id="2" name="Picture 1" descr="A logo of a jaguar&#10;&#10;AI-generated content may be incorrect.">
            <a:extLst>
              <a:ext uri="{FF2B5EF4-FFF2-40B4-BE49-F238E27FC236}">
                <a16:creationId xmlns:a16="http://schemas.microsoft.com/office/drawing/2014/main" id="{6136E8C0-0DDB-541E-19A3-7502F9807A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48" y="-19985"/>
            <a:ext cx="1130283" cy="1461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54467D-37A0-588E-0CBB-7534AB2C0B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1879" y="2628900"/>
            <a:ext cx="5905160" cy="2727446"/>
          </a:xfrm>
          <a:prstGeom prst="rect">
            <a:avLst/>
          </a:prstGeom>
          <a:effectLst>
            <a:softEdge rad="3302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793B25-5D64-CD5B-A796-34BD274C92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2550" y="171866"/>
            <a:ext cx="3505200" cy="2628900"/>
          </a:xfrm>
          <a:prstGeom prst="rect">
            <a:avLst/>
          </a:prstGeom>
          <a:effectLst>
            <a:softEdge rad="152400"/>
          </a:effectLst>
        </p:spPr>
      </p:pic>
    </p:spTree>
    <p:extLst>
      <p:ext uri="{BB962C8B-B14F-4D97-AF65-F5344CB8AC3E}">
        <p14:creationId xmlns:p14="http://schemas.microsoft.com/office/powerpoint/2010/main" val="8779805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205F9A-4FF6-3578-E9E6-4CB7B6CE72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9E5C321A-9B5C-53D4-FED2-92DA0B510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779F097-9037-619D-4818-54FA962FA3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E341DC7-F814-AB29-DB32-E7BCA6E88A02}"/>
              </a:ext>
            </a:extLst>
          </p:cNvPr>
          <p:cNvSpPr txBox="1"/>
          <p:nvPr/>
        </p:nvSpPr>
        <p:spPr>
          <a:xfrm>
            <a:off x="2300893" y="0"/>
            <a:ext cx="7590213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sz="4400" noProof="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en-US" sz="4400" noProof="0" dirty="0">
                <a:solidFill>
                  <a:schemeClr val="bg1">
                    <a:lumMod val="95000"/>
                    <a:lumOff val="5000"/>
                  </a:schemeClr>
                </a:solidFill>
              </a:rPr>
              <a:t>Day 6</a:t>
            </a:r>
          </a:p>
          <a:p>
            <a:pPr algn="ctr"/>
            <a:r>
              <a:rPr lang="en-US" sz="4400" noProof="0" dirty="0">
                <a:solidFill>
                  <a:schemeClr val="bg1">
                    <a:lumMod val="95000"/>
                    <a:lumOff val="5000"/>
                  </a:schemeClr>
                </a:solidFill>
              </a:rPr>
              <a:t>September 27</a:t>
            </a:r>
          </a:p>
          <a:p>
            <a:pPr algn="ctr"/>
            <a:endParaRPr lang="en-US" sz="36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en-US" sz="2400" noProof="0" dirty="0">
                <a:solidFill>
                  <a:schemeClr val="bg1">
                    <a:lumMod val="95000"/>
                    <a:lumOff val="5000"/>
                  </a:schemeClr>
                </a:solidFill>
              </a:rPr>
              <a:t>Tour to TIKAL</a:t>
            </a:r>
          </a:p>
          <a:p>
            <a:pPr algn="ctr"/>
            <a:r>
              <a:rPr lang="en-US" sz="2400" noProof="0" dirty="0">
                <a:solidFill>
                  <a:schemeClr val="bg1">
                    <a:lumMod val="95000"/>
                    <a:lumOff val="5000"/>
                  </a:schemeClr>
                </a:solidFill>
              </a:rPr>
              <a:t>Prepare to spend the morning in the most important </a:t>
            </a:r>
            <a:r>
              <a:rPr lang="en-US" sz="2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M</a:t>
            </a:r>
            <a:r>
              <a:rPr lang="en-US" sz="2400" noProof="0" dirty="0">
                <a:solidFill>
                  <a:schemeClr val="bg1">
                    <a:lumMod val="95000"/>
                    <a:lumOff val="5000"/>
                  </a:schemeClr>
                </a:solidFill>
              </a:rPr>
              <a:t>ayan site in Guatemala. </a:t>
            </a:r>
          </a:p>
          <a:p>
            <a:pPr algn="ctr"/>
            <a:endParaRPr lang="en-US" sz="2400" noProof="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en-US" sz="2400" noProof="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Hotel La Casona del Lago </a:t>
            </a:r>
          </a:p>
          <a:p>
            <a:pPr algn="ctr"/>
            <a:endParaRPr lang="en-US" noProof="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en-US" sz="2400" noProof="0" dirty="0">
                <a:solidFill>
                  <a:schemeClr val="bg1">
                    <a:lumMod val="95000"/>
                    <a:lumOff val="5000"/>
                  </a:schemeClr>
                </a:solidFill>
              </a:rPr>
              <a:t>Includes: </a:t>
            </a:r>
          </a:p>
          <a:p>
            <a:pPr algn="ctr"/>
            <a:r>
              <a:rPr lang="en-US" sz="2400" noProof="0" dirty="0">
                <a:solidFill>
                  <a:schemeClr val="bg1">
                    <a:lumMod val="95000"/>
                    <a:lumOff val="5000"/>
                  </a:schemeClr>
                </a:solidFill>
              </a:rPr>
              <a:t>Breakfast at Casona del Lago, Lunch in Hotel Las Gardenias in el Remate, Dinner at Casona del Lago </a:t>
            </a:r>
          </a:p>
        </p:txBody>
      </p:sp>
      <p:pic>
        <p:nvPicPr>
          <p:cNvPr id="2" name="Picture 1" descr="A logo of a jaguar&#10;&#10;AI-generated content may be incorrect.">
            <a:extLst>
              <a:ext uri="{FF2B5EF4-FFF2-40B4-BE49-F238E27FC236}">
                <a16:creationId xmlns:a16="http://schemas.microsoft.com/office/drawing/2014/main" id="{871AD04F-695E-12C4-67BE-2FA09C7449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48" y="-19985"/>
            <a:ext cx="1130283" cy="1461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FDDCF3-BDC0-B5BC-CA05-B992BDFED8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8804" y="-302359"/>
            <a:ext cx="3173730" cy="4231640"/>
          </a:xfrm>
          <a:prstGeom prst="rect">
            <a:avLst/>
          </a:prstGeom>
          <a:effectLst>
            <a:softEdge rad="2413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66CF2A-069C-3C02-9246-C6B1C0D8CE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13777" y="-594360"/>
            <a:ext cx="4981904" cy="3736428"/>
          </a:xfrm>
          <a:prstGeom prst="rect">
            <a:avLst/>
          </a:prstGeom>
          <a:effectLst>
            <a:softEdge rad="520700"/>
          </a:effectLst>
        </p:spPr>
      </p:pic>
    </p:spTree>
    <p:extLst>
      <p:ext uri="{BB962C8B-B14F-4D97-AF65-F5344CB8AC3E}">
        <p14:creationId xmlns:p14="http://schemas.microsoft.com/office/powerpoint/2010/main" val="2445405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294F055B-D391-44D3-A87A-BCD07BD5A31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6DBD101-FC0A-4B21-82B0-57CAA7AEEC7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975FBC4-9D33-46BE-911D-419763BA9AF9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1664</TotalTime>
  <Words>471</Words>
  <Application>Microsoft Office PowerPoint</Application>
  <PresentationFormat>Widescreen</PresentationFormat>
  <Paragraphs>129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Elephant</vt:lpstr>
      <vt:lpstr>Tema de Office</vt:lpstr>
      <vt:lpstr>Treasures of Guatemala:   Fray Bartolomé de las Casas and Tikal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Diego Leal</dc:creator>
  <cp:lastModifiedBy>Maya Remedi-Brown</cp:lastModifiedBy>
  <cp:revision>41</cp:revision>
  <dcterms:created xsi:type="dcterms:W3CDTF">2026-07-12T13:35:09Z</dcterms:created>
  <dcterms:modified xsi:type="dcterms:W3CDTF">2026-07-19T17:14:05Z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